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09_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64" r:id="rId5"/>
    <p:sldId id="267" r:id="rId6"/>
    <p:sldId id="256" r:id="rId7"/>
    <p:sldId id="269" r:id="rId8"/>
    <p:sldId id="271" r:id="rId9"/>
    <p:sldId id="270" r:id="rId10"/>
    <p:sldId id="272" r:id="rId11"/>
    <p:sldId id="259" r:id="rId12"/>
    <p:sldId id="260" r:id="rId13"/>
    <p:sldId id="261" r:id="rId14"/>
    <p:sldId id="262" r:id="rId15"/>
    <p:sldId id="273" r:id="rId16"/>
    <p:sldId id="268" r:id="rId17"/>
    <p:sldId id="278" r:id="rId18"/>
    <p:sldId id="279" r:id="rId19"/>
    <p:sldId id="276" r:id="rId20"/>
    <p:sldId id="277" r:id="rId21"/>
    <p:sldId id="263" r:id="rId22"/>
    <p:sldId id="265" r:id="rId23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DC31F5-DD09-B24F-4172-BD605D4809BF}" name="Anneke Ingwersen" initials="AI" userId="S::anneke.ingwersen@rozet.nl::653d9f50-6dc2-4092-b865-30f2506dca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E80"/>
    <a:srgbClr val="D93558"/>
    <a:srgbClr val="CC006A"/>
    <a:srgbClr val="F18700"/>
    <a:srgbClr val="94C11E"/>
    <a:srgbClr val="E7007E"/>
    <a:srgbClr val="009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9454F3-B55B-47C5-BC8C-9CD5182FAB77}" v="7" dt="2022-07-24T14:07:07.275"/>
    <p1510:client id="{D931492F-D093-C8B4-94CF-2F14CDB0F2EE}" v="313" dt="2022-12-22T15:25:53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0" autoAdjust="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72" y="725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0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AE4BEB6-0D8B-4C4E-B5CC-F30C7999F6BE}" authorId="{89DC31F5-DD09-B24F-4172-BD605D4809BF}" created="2022-12-22T15:20:59.27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5"/>
      <ac:spMk id="4" creationId="{F9221EC5-03E9-8EA9-FF93-CE78DF0621EF}"/>
      <ac:txMk cp="69">
        <ac:context len="494" hash="427939910"/>
      </ac:txMk>
    </ac:txMkLst>
    <p188:pos x="3768586" y="2557255"/>
    <p188:txBody>
      <a:bodyPr/>
      <a:lstStyle/>
      <a:p>
        <a:r>
          <a:rPr lang="en-US"/>
          <a:t>is dit echt wat je wil weten in de evaluatie en reflectie? 
wat is goed? ....dit impliceert dat er een goe dmengen bestaat... 
volgens mij is het belangrijker te vragen: 
hoe ging het experimenteren met verschill kleuren en texturen maken en het tekenen van de vormen van groentes/fruit en gezichten? wat vond de ll moeilijk en wat makkelijk...en hoe zou die daarmee evtl verder willlen...)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95921-AAC1-874E-A7CD-7C5E5EAEE925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DDBCC-95F7-0A45-8C9B-B50C07989F1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Denk hierbij aan:</a:t>
            </a:r>
            <a:r>
              <a:rPr lang="nl-NL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voorkennis ophalen, verwonderen, waarnemen (kijken, luisteren, voelen, ruiken, proeven), associëren, fantaseren, beschouwen en reflecteren.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Denk hierbij aan:</a:t>
            </a:r>
            <a:r>
              <a:rPr lang="nl-NL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brainstormen, bronnen zoeken, schetsen, experimenteren, improviseren, oefenen, proefjes doen of maken, nieuwe technieken aanleren, keuzes en een plan maken.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Denk hierbij aan: toepassen, herhalen, (in)oefenen, delen van (tussen)resultaten.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593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Denk hierbij aan:</a:t>
            </a:r>
            <a:r>
              <a:rPr lang="nl-NL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voorkennis ophalen, verwonderen, waarnemen (kijken, luisteren, voelen, ruiken, proeven), associëren, fantaseren, beschouwen en reflecteren.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18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Denk hierbij aan:</a:t>
            </a:r>
            <a:r>
              <a:rPr lang="nl-NL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brainstormen, bronnen zoeken, schetsen, experimenteren, improviseren, oefenen, proefjes doen of maken, nieuwe technieken aanleren, keuzes en een plan maken.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70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Denk hierbij aan: toepassen, herhalen, (in)oefenen, delen van (tussen)resultaten.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596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Denk hierbij aan: het bewust worden en verwoorden van wat geleerd is, het creëren van ruimte om te groeien en het formuleren van nieuwe leervragen.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18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8D942-9C2E-1446-A285-0D77C00EA983}" type="datetimeFigureOut">
              <a:rPr lang="nl-NL" smtClean="0"/>
              <a:pPr/>
              <a:t>7-2-2023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18/10/relationships/comments" Target="../comments/modernComment_109_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esformat 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58850" y="654050"/>
            <a:ext cx="492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chemeClr val="bg1"/>
                </a:solidFill>
              </a:rPr>
              <a:t>Smakelijk gezicht</a:t>
            </a:r>
          </a:p>
          <a:p>
            <a:r>
              <a:rPr lang="nl-NL" sz="3200" i="1" dirty="0">
                <a:solidFill>
                  <a:schemeClr val="bg1"/>
                </a:solidFill>
              </a:rPr>
              <a:t>Beeldend</a:t>
            </a:r>
          </a:p>
          <a:p>
            <a:r>
              <a:rPr lang="nl-NL" sz="3200" i="1" dirty="0">
                <a:solidFill>
                  <a:schemeClr val="bg1"/>
                </a:solidFill>
              </a:rPr>
              <a:t>Groep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esformat pp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646F84-FB8B-26AE-6713-058951FF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6003"/>
            <a:ext cx="8229600" cy="765566"/>
          </a:xfrm>
        </p:spPr>
        <p:txBody>
          <a:bodyPr>
            <a:normAutofit/>
          </a:bodyPr>
          <a:lstStyle/>
          <a:p>
            <a:pPr algn="l"/>
            <a:r>
              <a:rPr lang="nl-NL" sz="3600" dirty="0">
                <a:solidFill>
                  <a:srgbClr val="D93558"/>
                </a:solidFill>
              </a:rPr>
              <a:t>Teken je groente en fruit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B2E357-894E-ADCB-7B2A-3A9525575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sz="2000" dirty="0"/>
              <a:t>Teken zoveel mogelijk groente en fruit.</a:t>
            </a:r>
          </a:p>
          <a:p>
            <a:endParaRPr lang="nl-NL" sz="2000" dirty="0"/>
          </a:p>
          <a:p>
            <a:r>
              <a:rPr lang="nl-NL" sz="2000" dirty="0"/>
              <a:t>Kijk goed naar de vormen.</a:t>
            </a:r>
          </a:p>
          <a:p>
            <a:endParaRPr lang="nl-NL" sz="2000" dirty="0"/>
          </a:p>
          <a:p>
            <a:r>
              <a:rPr lang="nl-NL" sz="2000" dirty="0"/>
              <a:t>Denk aan de verhoudingen. </a:t>
            </a:r>
          </a:p>
          <a:p>
            <a:endParaRPr lang="nl-NL" sz="2000" dirty="0"/>
          </a:p>
          <a:p>
            <a:r>
              <a:rPr lang="nl-NL" sz="2000" dirty="0"/>
              <a:t>Denk aan de kleuren.</a:t>
            </a:r>
          </a:p>
          <a:p>
            <a:endParaRPr lang="nl-NL" sz="2000" dirty="0"/>
          </a:p>
          <a:p>
            <a:r>
              <a:rPr lang="nl-NL" sz="2000" dirty="0"/>
              <a:t>Denk aan de structuren. </a:t>
            </a:r>
          </a:p>
          <a:p>
            <a:endParaRPr lang="nl-NL" sz="2000" dirty="0"/>
          </a:p>
          <a:p>
            <a:r>
              <a:rPr lang="nl-NL" sz="2000" i="1" dirty="0">
                <a:solidFill>
                  <a:srgbClr val="D93558"/>
                </a:solidFill>
              </a:rPr>
              <a:t>Gebruik je experimenten!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49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pic>
        <p:nvPicPr>
          <p:cNvPr id="1026" name="Picture 2" descr="Pin op Mediawijsheid">
            <a:extLst>
              <a:ext uri="{FF2B5EF4-FFF2-40B4-BE49-F238E27FC236}">
                <a16:creationId xmlns:a16="http://schemas.microsoft.com/office/drawing/2014/main" id="{1981EE1E-1009-7FC8-7D3B-0FD850C4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74" y="920954"/>
            <a:ext cx="5084445" cy="376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2186DD1-0356-0CBA-59F8-9AE1DFF6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600" dirty="0">
                <a:solidFill>
                  <a:srgbClr val="94C1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gezichten met emoties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4E84C-0607-6E79-5638-59B5F38FECB8}"/>
              </a:ext>
            </a:extLst>
          </p:cNvPr>
          <p:cNvSpPr txBox="1"/>
          <p:nvPr/>
        </p:nvSpPr>
        <p:spPr>
          <a:xfrm>
            <a:off x="6388273" y="1377863"/>
            <a:ext cx="22477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Wat </a:t>
            </a:r>
            <a:r>
              <a:rPr lang="en-US" dirty="0" err="1">
                <a:ea typeface="Calibri"/>
                <a:cs typeface="Calibri"/>
              </a:rPr>
              <a:t>zie</a:t>
            </a:r>
            <a:r>
              <a:rPr lang="en-US" dirty="0">
                <a:ea typeface="Calibri"/>
                <a:cs typeface="Calibri"/>
              </a:rPr>
              <a:t> je? </a:t>
            </a:r>
          </a:p>
          <a:p>
            <a:r>
              <a:rPr lang="en-US" dirty="0">
                <a:ea typeface="Calibri"/>
                <a:cs typeface="Calibri"/>
              </a:rPr>
              <a:t>Wat ken je al? </a:t>
            </a:r>
          </a:p>
          <a:p>
            <a:r>
              <a:rPr lang="en-US" dirty="0" err="1">
                <a:ea typeface="Calibri"/>
                <a:cs typeface="Calibri"/>
              </a:rPr>
              <a:t>Waar</a:t>
            </a:r>
            <a:r>
              <a:rPr lang="en-US" dirty="0">
                <a:ea typeface="Calibri"/>
                <a:cs typeface="Calibri"/>
              </a:rPr>
              <a:t> ben je </a:t>
            </a:r>
            <a:r>
              <a:rPr lang="en-US" dirty="0" err="1">
                <a:ea typeface="Calibri"/>
                <a:cs typeface="Calibri"/>
              </a:rPr>
              <a:t>nieuwsgierig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naar</a:t>
            </a:r>
            <a:r>
              <a:rPr lang="en-US" dirty="0">
                <a:ea typeface="Calibri"/>
                <a:cs typeface="Calibri"/>
              </a:rPr>
              <a:t>? </a:t>
            </a:r>
          </a:p>
        </p:txBody>
      </p:sp>
    </p:spTree>
    <p:extLst>
      <p:ext uri="{BB962C8B-B14F-4D97-AF65-F5344CB8AC3E}">
        <p14:creationId xmlns:p14="http://schemas.microsoft.com/office/powerpoint/2010/main" val="2635552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73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esformat pp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A4216B-DA49-0ED1-CC81-93FCB403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600" dirty="0">
                <a:solidFill>
                  <a:srgbClr val="F18700"/>
                </a:solidFill>
              </a:rPr>
              <a:t>Experimenteren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91A176-8AAA-A6AB-617F-68932D33E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nl-NL" sz="2000" dirty="0"/>
              <a:t>Welke groente en fruit wil je gebruiken voor je gezicht?</a:t>
            </a:r>
          </a:p>
          <a:p>
            <a:endParaRPr lang="nl-NL" sz="2000" dirty="0"/>
          </a:p>
          <a:p>
            <a:r>
              <a:rPr lang="nl-NL" sz="2000" dirty="0"/>
              <a:t>Welke vormen komen hier van pas?</a:t>
            </a:r>
          </a:p>
          <a:p>
            <a:endParaRPr lang="nl-NL" sz="2000" dirty="0"/>
          </a:p>
          <a:p>
            <a:r>
              <a:rPr lang="nl-NL" sz="2000" dirty="0"/>
              <a:t>Welke gezichtsuitdrukkingen kun je maken met je groente </a:t>
            </a:r>
            <a:r>
              <a:rPr lang="nl-NL" sz="2000"/>
              <a:t>en fruit?</a:t>
            </a:r>
          </a:p>
        </p:txBody>
      </p:sp>
    </p:spTree>
    <p:extLst>
      <p:ext uri="{BB962C8B-B14F-4D97-AF65-F5344CB8AC3E}">
        <p14:creationId xmlns:p14="http://schemas.microsoft.com/office/powerpoint/2010/main" val="141052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56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esformat pp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646F84-FB8B-26AE-6713-058951FF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6003"/>
            <a:ext cx="8229600" cy="765566"/>
          </a:xfrm>
        </p:spPr>
        <p:txBody>
          <a:bodyPr>
            <a:normAutofit/>
          </a:bodyPr>
          <a:lstStyle/>
          <a:p>
            <a:pPr algn="l"/>
            <a:r>
              <a:rPr lang="nl-NL" sz="3600" dirty="0">
                <a:solidFill>
                  <a:srgbClr val="D93558"/>
                </a:solidFill>
              </a:rPr>
              <a:t>Gezicht samenstellen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B2E357-894E-ADCB-7B2A-3A9525575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/>
              <a:t>Welke emotie wil je gaan nabootsen?</a:t>
            </a:r>
          </a:p>
          <a:p>
            <a:endParaRPr lang="nl-NL" sz="2000" dirty="0"/>
          </a:p>
          <a:p>
            <a:r>
              <a:rPr lang="nl-NL" sz="2000" dirty="0"/>
              <a:t>Leg je groente en fruit eerst neer voordat je gaat opplakken. </a:t>
            </a:r>
            <a:endParaRPr lang="nl-NL" sz="2000" i="1" dirty="0">
              <a:solidFill>
                <a:srgbClr val="D935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08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esformat p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6D7780-3FB6-ECC7-3631-E9E426C54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600" dirty="0">
                <a:solidFill>
                  <a:srgbClr val="B90E80"/>
                </a:solidFill>
              </a:rPr>
              <a:t>Presenteren / Tentoonstellen!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221EC5-03E9-8EA9-FF93-CE78DF062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l-NL" sz="1800" dirty="0"/>
              <a:t>Geef je smakelijk gezicht een plekje in de klas.</a:t>
            </a:r>
            <a:endParaRPr lang="en-US"/>
          </a:p>
          <a:p>
            <a:pPr marL="0" indent="0">
              <a:buNone/>
            </a:pPr>
            <a:r>
              <a:rPr lang="nl-NL" sz="1800" dirty="0">
                <a:ea typeface="Calibri"/>
                <a:cs typeface="Calibri"/>
              </a:rPr>
              <a:t>Bevraag elkaar op:</a:t>
            </a:r>
          </a:p>
          <a:p>
            <a:pPr marL="0" indent="0">
              <a:buNone/>
            </a:pPr>
            <a:endParaRPr lang="nl-NL" sz="1800" dirty="0"/>
          </a:p>
          <a:p>
            <a:r>
              <a:rPr lang="nl-NL" sz="1800" dirty="0">
                <a:ea typeface="Calibri"/>
                <a:cs typeface="Calibri"/>
              </a:rPr>
              <a:t>Hoe ging het maken ?(</a:t>
            </a:r>
            <a:r>
              <a:rPr lang="nl-NL" sz="1800" dirty="0">
                <a:ea typeface="+mn-lt"/>
                <a:cs typeface="+mn-lt"/>
              </a:rPr>
              <a:t>experimenteren met verschil kleuren en texturen maken en het tekenen van de vormen van groentes/fruit en gezichten?) </a:t>
            </a:r>
          </a:p>
          <a:p>
            <a:r>
              <a:rPr lang="nl-NL" sz="1800" dirty="0">
                <a:ea typeface="Calibri"/>
                <a:cs typeface="Calibri"/>
              </a:rPr>
              <a:t>Wat is het geworden? + Wat zien de anderen?: </a:t>
            </a:r>
            <a:endParaRPr lang="nl-NL" dirty="0"/>
          </a:p>
          <a:p>
            <a:r>
              <a:rPr lang="nl-NL" sz="1800" dirty="0">
                <a:ea typeface="+mn-lt"/>
                <a:cs typeface="+mn-lt"/>
              </a:rPr>
              <a:t>Welke groente en fruit herken je? Waaraan ligt dat? (b.v. vormen of texturen of kleuren?)</a:t>
            </a:r>
          </a:p>
          <a:p>
            <a:r>
              <a:rPr lang="nl-NL" sz="1800" dirty="0">
                <a:ea typeface="+mn-lt"/>
                <a:cs typeface="+mn-lt"/>
              </a:rPr>
              <a:t>Welke kleuren zien jullie ?  (Is er goed nagedacht over de kleuren? Zijn deze goed gemengd?)</a:t>
            </a:r>
          </a:p>
          <a:p>
            <a:r>
              <a:rPr lang="nl-NL" sz="1800" dirty="0">
                <a:ea typeface="+mn-lt"/>
                <a:cs typeface="+mn-lt"/>
              </a:rPr>
              <a:t>Welke texturen herkennen jullie bij de groente en fruit?</a:t>
            </a:r>
            <a:endParaRPr lang="nl-NL" dirty="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esformat pp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63"/>
            <a:ext cx="9144000" cy="514886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25525" y="2143249"/>
            <a:ext cx="7092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nl-NL" sz="2000" i="1" dirty="0">
                <a:solidFill>
                  <a:srgbClr val="000000"/>
                </a:solidFill>
              </a:rPr>
              <a:t> met oliepastel primaire kleuren tot secundaire kleuren mengen.</a:t>
            </a:r>
          </a:p>
          <a:p>
            <a:r>
              <a:rPr lang="nl-NL" sz="2000" i="1" dirty="0">
                <a:solidFill>
                  <a:srgbClr val="000000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nl-NL" sz="2000" i="1" dirty="0">
                <a:solidFill>
                  <a:srgbClr val="000000"/>
                </a:solidFill>
              </a:rPr>
              <a:t> met oliepastel verschillende texturen van groente/fruit te maken. </a:t>
            </a:r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 </a:t>
            </a:r>
            <a:r>
              <a:rPr lang="nl-NL" sz="2000" i="1" dirty="0">
                <a:solidFill>
                  <a:srgbClr val="000000"/>
                </a:solidFill>
              </a:rPr>
              <a:t>vormen herkennen en toepassen.</a:t>
            </a:r>
          </a:p>
          <a:p>
            <a:r>
              <a:rPr lang="nl-NL" sz="2000" dirty="0">
                <a:solidFill>
                  <a:srgbClr val="000000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nl-NL" sz="2000" i="1" dirty="0">
                <a:solidFill>
                  <a:srgbClr val="000000"/>
                </a:solidFill>
              </a:rPr>
              <a:t> met getekende groente/fruit een gezicht te maken waarin de emotie te herkennen is.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2186DD1-0356-0CBA-59F8-9AE1DFF6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94C11E"/>
                </a:solidFill>
              </a:rPr>
              <a:t>groente &amp; fruit</a:t>
            </a:r>
          </a:p>
        </p:txBody>
      </p:sp>
      <p:pic>
        <p:nvPicPr>
          <p:cNvPr id="3076" name="Picture 4" descr="Groenten fruit - KBO-PCOB">
            <a:extLst>
              <a:ext uri="{FF2B5EF4-FFF2-40B4-BE49-F238E27FC236}">
                <a16:creationId xmlns:a16="http://schemas.microsoft.com/office/drawing/2014/main" id="{AF2355EF-BA99-FDB5-5C38-C8CBD014D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81" y="843872"/>
            <a:ext cx="5486399" cy="383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918CCA-95EE-E8DA-66B4-2852EB7298D7}"/>
              </a:ext>
            </a:extLst>
          </p:cNvPr>
          <p:cNvSpPr txBox="1"/>
          <p:nvPr/>
        </p:nvSpPr>
        <p:spPr>
          <a:xfrm>
            <a:off x="6779711" y="1479637"/>
            <a:ext cx="224776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Wat </a:t>
            </a:r>
            <a:r>
              <a:rPr lang="en-US" dirty="0" err="1">
                <a:ea typeface="Calibri"/>
                <a:cs typeface="Calibri"/>
              </a:rPr>
              <a:t>zie</a:t>
            </a:r>
            <a:r>
              <a:rPr lang="en-US" dirty="0">
                <a:ea typeface="Calibri"/>
                <a:cs typeface="Calibri"/>
              </a:rPr>
              <a:t> je? Welke </a:t>
            </a:r>
            <a:r>
              <a:rPr lang="en-US" dirty="0" err="1">
                <a:ea typeface="Calibri"/>
                <a:cs typeface="Calibri"/>
              </a:rPr>
              <a:t>kleuren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vormen</a:t>
            </a:r>
            <a:r>
              <a:rPr lang="en-US" dirty="0">
                <a:ea typeface="Calibri"/>
                <a:cs typeface="Calibri"/>
              </a:rPr>
              <a:t>?</a:t>
            </a:r>
          </a:p>
          <a:p>
            <a:r>
              <a:rPr lang="en-US" dirty="0">
                <a:ea typeface="Calibri"/>
                <a:cs typeface="Calibri"/>
              </a:rPr>
              <a:t>Wat ken je al?  </a:t>
            </a:r>
          </a:p>
          <a:p>
            <a:r>
              <a:rPr lang="en-US" dirty="0" err="1">
                <a:ea typeface="Calibri"/>
                <a:cs typeface="Calibri"/>
              </a:rPr>
              <a:t>Waar</a:t>
            </a:r>
            <a:r>
              <a:rPr lang="en-US" dirty="0">
                <a:ea typeface="Calibri"/>
                <a:cs typeface="Calibri"/>
              </a:rPr>
              <a:t> ben je </a:t>
            </a:r>
            <a:r>
              <a:rPr lang="en-US" dirty="0" err="1">
                <a:ea typeface="Calibri"/>
                <a:cs typeface="Calibri"/>
              </a:rPr>
              <a:t>nieuwsgierig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naar</a:t>
            </a:r>
            <a:r>
              <a:rPr lang="en-US" dirty="0">
                <a:ea typeface="Calibri"/>
                <a:cs typeface="Calibri"/>
              </a:rPr>
              <a:t>? </a:t>
            </a:r>
          </a:p>
        </p:txBody>
      </p:sp>
    </p:spTree>
    <p:extLst>
      <p:ext uri="{BB962C8B-B14F-4D97-AF65-F5344CB8AC3E}">
        <p14:creationId xmlns:p14="http://schemas.microsoft.com/office/powerpoint/2010/main" val="211129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2186DD1-0356-0CBA-59F8-9AE1DFF6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94C11E"/>
                </a:solidFill>
              </a:rPr>
              <a:t>groente &amp; fruit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E577552-24F8-EAF8-5CAE-99BD31D24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69" y="861385"/>
            <a:ext cx="5708845" cy="380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F91C78-EC2D-94CA-1C6D-2F17A937D561}"/>
              </a:ext>
            </a:extLst>
          </p:cNvPr>
          <p:cNvSpPr txBox="1"/>
          <p:nvPr/>
        </p:nvSpPr>
        <p:spPr>
          <a:xfrm>
            <a:off x="6670108" y="1753644"/>
            <a:ext cx="224776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Wat </a:t>
            </a:r>
            <a:r>
              <a:rPr lang="en-US" dirty="0" err="1">
                <a:ea typeface="Calibri"/>
                <a:cs typeface="Calibri"/>
              </a:rPr>
              <a:t>zie</a:t>
            </a:r>
            <a:r>
              <a:rPr lang="en-US" dirty="0">
                <a:ea typeface="Calibri"/>
                <a:cs typeface="Calibri"/>
              </a:rPr>
              <a:t> je? Welke </a:t>
            </a:r>
            <a:r>
              <a:rPr lang="en-US" dirty="0" err="1">
                <a:ea typeface="Calibri"/>
                <a:cs typeface="Calibri"/>
              </a:rPr>
              <a:t>kleuren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vormen</a:t>
            </a:r>
            <a:r>
              <a:rPr lang="en-US" dirty="0">
                <a:ea typeface="Calibri"/>
                <a:cs typeface="Calibri"/>
              </a:rPr>
              <a:t>?</a:t>
            </a:r>
          </a:p>
          <a:p>
            <a:r>
              <a:rPr lang="en-US" dirty="0">
                <a:ea typeface="Calibri"/>
                <a:cs typeface="Calibri"/>
              </a:rPr>
              <a:t>Wat ken je al?  </a:t>
            </a:r>
          </a:p>
          <a:p>
            <a:r>
              <a:rPr lang="en-US" dirty="0" err="1">
                <a:ea typeface="Calibri"/>
                <a:cs typeface="Calibri"/>
              </a:rPr>
              <a:t>Waar</a:t>
            </a:r>
            <a:r>
              <a:rPr lang="en-US" dirty="0">
                <a:ea typeface="Calibri"/>
                <a:cs typeface="Calibri"/>
              </a:rPr>
              <a:t> ben je </a:t>
            </a:r>
            <a:r>
              <a:rPr lang="en-US" dirty="0" err="1">
                <a:ea typeface="Calibri"/>
                <a:cs typeface="Calibri"/>
              </a:rPr>
              <a:t>nieuwsgierig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naar</a:t>
            </a:r>
            <a:r>
              <a:rPr lang="en-US" dirty="0">
                <a:ea typeface="Calibri"/>
                <a:cs typeface="Calibri"/>
              </a:rPr>
              <a:t>? </a:t>
            </a:r>
          </a:p>
        </p:txBody>
      </p:sp>
    </p:spTree>
    <p:extLst>
      <p:ext uri="{BB962C8B-B14F-4D97-AF65-F5344CB8AC3E}">
        <p14:creationId xmlns:p14="http://schemas.microsoft.com/office/powerpoint/2010/main" val="210134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2186DD1-0356-0CBA-59F8-9AE1DFF6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2800" dirty="0">
                <a:solidFill>
                  <a:srgbClr val="94C11E"/>
                </a:solidFill>
              </a:rPr>
              <a:t>Giuseppe </a:t>
            </a:r>
            <a:r>
              <a:rPr lang="nl-NL" sz="2800" dirty="0" err="1">
                <a:solidFill>
                  <a:srgbClr val="94C11E"/>
                </a:solidFill>
              </a:rPr>
              <a:t>Arcimboldo</a:t>
            </a:r>
            <a:endParaRPr lang="nl-NL" sz="2800" dirty="0">
              <a:solidFill>
                <a:srgbClr val="94C11E"/>
              </a:solidFill>
            </a:endParaRPr>
          </a:p>
        </p:txBody>
      </p:sp>
      <p:pic>
        <p:nvPicPr>
          <p:cNvPr id="2050" name="Picture 2" descr="Hoe maak je van fruit en groente een gezicht? - KunstVensters">
            <a:extLst>
              <a:ext uri="{FF2B5EF4-FFF2-40B4-BE49-F238E27FC236}">
                <a16:creationId xmlns:a16="http://schemas.microsoft.com/office/drawing/2014/main" id="{867C5388-D17E-0B55-2BFF-19D79E7FB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170" y="1182176"/>
            <a:ext cx="2854508" cy="35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10BCDE-4AC8-E562-BB3C-31B0E438E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" b="4547"/>
          <a:stretch/>
        </p:blipFill>
        <p:spPr bwMode="auto">
          <a:xfrm>
            <a:off x="738274" y="1186237"/>
            <a:ext cx="2709092" cy="35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EB535-C723-8D0E-3EA5-30A2C0431737}"/>
              </a:ext>
            </a:extLst>
          </p:cNvPr>
          <p:cNvSpPr txBox="1"/>
          <p:nvPr/>
        </p:nvSpPr>
        <p:spPr>
          <a:xfrm>
            <a:off x="6623136" y="994254"/>
            <a:ext cx="2247769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Wat </a:t>
            </a:r>
            <a:r>
              <a:rPr lang="en-US" dirty="0" err="1">
                <a:ea typeface="Calibri"/>
                <a:cs typeface="Calibri"/>
              </a:rPr>
              <a:t>zie</a:t>
            </a:r>
            <a:r>
              <a:rPr lang="en-US" dirty="0">
                <a:ea typeface="Calibri"/>
                <a:cs typeface="Calibri"/>
              </a:rPr>
              <a:t> je? Welke </a:t>
            </a:r>
            <a:r>
              <a:rPr lang="en-US" dirty="0" err="1">
                <a:ea typeface="Calibri"/>
                <a:cs typeface="Calibri"/>
              </a:rPr>
              <a:t>kleuren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vormen</a:t>
            </a:r>
            <a:r>
              <a:rPr lang="en-US" dirty="0">
                <a:ea typeface="Calibri"/>
                <a:cs typeface="Calibri"/>
              </a:rPr>
              <a:t>?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Wat ken je al?  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Waar</a:t>
            </a:r>
            <a:r>
              <a:rPr lang="en-US" dirty="0">
                <a:ea typeface="Calibri"/>
                <a:cs typeface="Calibri"/>
              </a:rPr>
              <a:t> ben je </a:t>
            </a:r>
            <a:r>
              <a:rPr lang="en-US" dirty="0" err="1">
                <a:ea typeface="Calibri"/>
                <a:cs typeface="Calibri"/>
              </a:rPr>
              <a:t>nieuwsgierig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naar</a:t>
            </a:r>
            <a:r>
              <a:rPr lang="en-US" dirty="0">
                <a:ea typeface="Calibri"/>
                <a:cs typeface="Calibri"/>
              </a:rPr>
              <a:t>?</a:t>
            </a:r>
            <a:endParaRPr lang="en-US"/>
          </a:p>
          <a:p>
            <a:endParaRPr lang="en-US"/>
          </a:p>
          <a:p>
            <a:r>
              <a:rPr lang="en-US" dirty="0">
                <a:ea typeface="Calibri"/>
                <a:cs typeface="Calibri"/>
              </a:rPr>
              <a:t>Wat </a:t>
            </a:r>
            <a:r>
              <a:rPr lang="en-US" dirty="0" err="1">
                <a:ea typeface="Calibri"/>
                <a:cs typeface="Calibri"/>
              </a:rPr>
              <a:t>voel</a:t>
            </a:r>
            <a:r>
              <a:rPr lang="en-US" dirty="0">
                <a:ea typeface="Calibri"/>
                <a:cs typeface="Calibri"/>
              </a:rPr>
              <a:t> je </a:t>
            </a:r>
            <a:r>
              <a:rPr lang="en-US" dirty="0" err="1">
                <a:ea typeface="Calibri"/>
                <a:cs typeface="Calibri"/>
              </a:rPr>
              <a:t>bij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deze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beelden</a:t>
            </a:r>
            <a:r>
              <a:rPr lang="en-US" dirty="0">
                <a:ea typeface="Calibri"/>
                <a:cs typeface="Calibri"/>
              </a:rPr>
              <a:t>?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Welke </a:t>
            </a:r>
            <a:r>
              <a:rPr lang="en-US" dirty="0" err="1">
                <a:ea typeface="Calibri"/>
                <a:cs typeface="Calibri"/>
              </a:rPr>
              <a:t>gezichts-uitdrukkingen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zie</a:t>
            </a:r>
            <a:r>
              <a:rPr lang="en-US" dirty="0">
                <a:ea typeface="Calibri"/>
                <a:cs typeface="Calibri"/>
              </a:rPr>
              <a:t> je?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5649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2186DD1-0356-0CBA-59F8-9AE1DFF6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2800" dirty="0">
                <a:solidFill>
                  <a:srgbClr val="94C11E"/>
                </a:solidFill>
              </a:rPr>
              <a:t>Giuseppe </a:t>
            </a:r>
            <a:r>
              <a:rPr lang="nl-NL" sz="2800" dirty="0" err="1">
                <a:solidFill>
                  <a:srgbClr val="94C11E"/>
                </a:solidFill>
              </a:rPr>
              <a:t>Arcimboldo</a:t>
            </a:r>
            <a:endParaRPr lang="nl-NL" sz="2800" dirty="0">
              <a:solidFill>
                <a:srgbClr val="94C11E"/>
              </a:solidFill>
            </a:endParaRPr>
          </a:p>
        </p:txBody>
      </p:sp>
      <p:pic>
        <p:nvPicPr>
          <p:cNvPr id="5122" name="Picture 2" descr="Giuseppe Arcimboldo, the Renaissance Artist Whose Fruit-Faced Portraits  Inspired the Surrealists - Artsy">
            <a:extLst>
              <a:ext uri="{FF2B5EF4-FFF2-40B4-BE49-F238E27FC236}">
                <a16:creationId xmlns:a16="http://schemas.microsoft.com/office/drawing/2014/main" id="{A2D9BB33-113F-C212-E33B-436DB6C1B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" b="7436"/>
          <a:stretch/>
        </p:blipFill>
        <p:spPr bwMode="auto">
          <a:xfrm>
            <a:off x="3911997" y="1399455"/>
            <a:ext cx="2741015" cy="326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enselijke figuur gemaakt van fruit en groenten (s...">
            <a:extLst>
              <a:ext uri="{FF2B5EF4-FFF2-40B4-BE49-F238E27FC236}">
                <a16:creationId xmlns:a16="http://schemas.microsoft.com/office/drawing/2014/main" id="{337111D0-42E9-2923-DD7F-D0DAAACB7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13360" r="4269" b="21593"/>
          <a:stretch/>
        </p:blipFill>
        <p:spPr bwMode="auto">
          <a:xfrm>
            <a:off x="457200" y="1401097"/>
            <a:ext cx="3295168" cy="326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5E2717-32C5-FC62-C5C4-0E39FD84ACB6}"/>
              </a:ext>
            </a:extLst>
          </p:cNvPr>
          <p:cNvSpPr txBox="1"/>
          <p:nvPr/>
        </p:nvSpPr>
        <p:spPr>
          <a:xfrm>
            <a:off x="6623136" y="994254"/>
            <a:ext cx="2247769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Wat </a:t>
            </a:r>
            <a:r>
              <a:rPr lang="en-US" dirty="0" err="1">
                <a:ea typeface="Calibri"/>
                <a:cs typeface="Calibri"/>
              </a:rPr>
              <a:t>zie</a:t>
            </a:r>
            <a:r>
              <a:rPr lang="en-US" dirty="0">
                <a:ea typeface="Calibri"/>
                <a:cs typeface="Calibri"/>
              </a:rPr>
              <a:t> je? Welke </a:t>
            </a:r>
            <a:r>
              <a:rPr lang="en-US" dirty="0" err="1">
                <a:ea typeface="Calibri"/>
                <a:cs typeface="Calibri"/>
              </a:rPr>
              <a:t>kleuren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vormen</a:t>
            </a:r>
            <a:r>
              <a:rPr lang="en-US" dirty="0">
                <a:ea typeface="Calibri"/>
                <a:cs typeface="Calibri"/>
              </a:rPr>
              <a:t>?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Wat ken je al?  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Waar</a:t>
            </a:r>
            <a:r>
              <a:rPr lang="en-US" dirty="0">
                <a:ea typeface="Calibri"/>
                <a:cs typeface="Calibri"/>
              </a:rPr>
              <a:t> ben je </a:t>
            </a:r>
            <a:r>
              <a:rPr lang="en-US" dirty="0" err="1">
                <a:ea typeface="Calibri"/>
                <a:cs typeface="Calibri"/>
              </a:rPr>
              <a:t>nieuwsgierig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naar</a:t>
            </a:r>
            <a:r>
              <a:rPr lang="en-US" dirty="0">
                <a:ea typeface="Calibri"/>
                <a:cs typeface="Calibri"/>
              </a:rPr>
              <a:t>?</a:t>
            </a:r>
            <a:endParaRPr lang="en-US"/>
          </a:p>
          <a:p>
            <a:endParaRPr lang="en-US"/>
          </a:p>
          <a:p>
            <a:r>
              <a:rPr lang="en-US" dirty="0">
                <a:ea typeface="Calibri"/>
                <a:cs typeface="Calibri"/>
              </a:rPr>
              <a:t>Wat </a:t>
            </a:r>
            <a:r>
              <a:rPr lang="en-US" dirty="0" err="1">
                <a:ea typeface="Calibri"/>
                <a:cs typeface="Calibri"/>
              </a:rPr>
              <a:t>voel</a:t>
            </a:r>
            <a:r>
              <a:rPr lang="en-US" dirty="0">
                <a:ea typeface="Calibri"/>
                <a:cs typeface="Calibri"/>
              </a:rPr>
              <a:t> je </a:t>
            </a:r>
            <a:r>
              <a:rPr lang="en-US" dirty="0" err="1">
                <a:ea typeface="Calibri"/>
                <a:cs typeface="Calibri"/>
              </a:rPr>
              <a:t>bij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deze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beelden</a:t>
            </a:r>
            <a:r>
              <a:rPr lang="en-US" dirty="0">
                <a:ea typeface="Calibri"/>
                <a:cs typeface="Calibri"/>
              </a:rPr>
              <a:t>?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Welke </a:t>
            </a:r>
            <a:r>
              <a:rPr lang="en-US" dirty="0" err="1">
                <a:ea typeface="Calibri"/>
                <a:cs typeface="Calibri"/>
              </a:rPr>
              <a:t>gezichts-uitdrukkingen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zie</a:t>
            </a:r>
            <a:r>
              <a:rPr lang="en-US" dirty="0">
                <a:ea typeface="Calibri"/>
                <a:cs typeface="Calibri"/>
              </a:rPr>
              <a:t> je?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521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esformat pp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A4216B-DA49-0ED1-CC81-93FCB403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600" dirty="0">
                <a:solidFill>
                  <a:srgbClr val="F18700"/>
                </a:solidFill>
              </a:rPr>
              <a:t>Experimenteren met oliepastel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91A176-8AAA-A6AB-617F-68932D33E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114800" cy="3394472"/>
          </a:xfrm>
        </p:spPr>
        <p:txBody>
          <a:bodyPr>
            <a:normAutofit/>
          </a:bodyPr>
          <a:lstStyle/>
          <a:p>
            <a:r>
              <a:rPr lang="nl-NL" sz="2000" dirty="0"/>
              <a:t>hard &amp; zacht </a:t>
            </a:r>
          </a:p>
          <a:p>
            <a:r>
              <a:rPr lang="nl-NL" sz="2000" dirty="0"/>
              <a:t>2 kleuren mengen </a:t>
            </a:r>
          </a:p>
          <a:p>
            <a:r>
              <a:rPr lang="nl-NL" sz="2000" dirty="0"/>
              <a:t>3 kleuren mengen</a:t>
            </a:r>
          </a:p>
          <a:p>
            <a:r>
              <a:rPr lang="nl-NL" sz="2000" dirty="0"/>
              <a:t>bepaalde kleur mengen</a:t>
            </a:r>
          </a:p>
          <a:p>
            <a:r>
              <a:rPr lang="nl-NL" sz="2000" dirty="0"/>
              <a:t>kleuren uitvegen</a:t>
            </a:r>
          </a:p>
          <a:p>
            <a:r>
              <a:rPr lang="nl-NL" sz="2000" dirty="0"/>
              <a:t>inkrassen</a:t>
            </a:r>
          </a:p>
          <a:p>
            <a:r>
              <a:rPr lang="nl-NL" sz="2000" dirty="0"/>
              <a:t>afdrukken textuur: </a:t>
            </a:r>
            <a:r>
              <a:rPr lang="nl-NL" sz="2000" i="1" dirty="0"/>
              <a:t>voor welk groente/fruit kun je het gebruiken?</a:t>
            </a:r>
          </a:p>
          <a:p>
            <a:r>
              <a:rPr lang="nl-NL" sz="2000" dirty="0"/>
              <a:t>eigen experimenten</a:t>
            </a:r>
          </a:p>
          <a:p>
            <a:endParaRPr lang="nl-NL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274E41B-F5CD-7F95-BEAD-8AAF74223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11" t="24676" r="50000" b="10671"/>
          <a:stretch/>
        </p:blipFill>
        <p:spPr>
          <a:xfrm>
            <a:off x="5185144" y="1200151"/>
            <a:ext cx="3415192" cy="33944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0" cap="flat" cmpd="sng" algn="ctr">
          <a:solidFill>
            <a:srgbClr val="0092D2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99AAA5CA8AE14485176FDDCC256E1C" ma:contentTypeVersion="2" ma:contentTypeDescription="Een nieuw document maken." ma:contentTypeScope="" ma:versionID="2f2a7b66ffdab787a12a819aae4ca76e">
  <xsd:schema xmlns:xsd="http://www.w3.org/2001/XMLSchema" xmlns:xs="http://www.w3.org/2001/XMLSchema" xmlns:p="http://schemas.microsoft.com/office/2006/metadata/properties" xmlns:ns2="3a644a3c-7cad-4dc1-a560-9050b84bc357" targetNamespace="http://schemas.microsoft.com/office/2006/metadata/properties" ma:root="true" ma:fieldsID="eca6ee564ee9e959d3d925d83ae9bfe1" ns2:_="">
    <xsd:import namespace="3a644a3c-7cad-4dc1-a560-9050b84bc3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44a3c-7cad-4dc1-a560-9050b84bc3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C05913-D07F-41A2-89EB-A16070D9D635}">
  <ds:schemaRefs>
    <ds:schemaRef ds:uri="3a644a3c-7cad-4dc1-a560-9050b84bc357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BAD02B4-609C-473B-9A5A-F3D111A4D8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644a3c-7cad-4dc1-a560-9050b84bc3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71CD2D-B127-4B37-A829-79702DC71A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608</Words>
  <Application>Microsoft Office PowerPoint</Application>
  <PresentationFormat>Diavoorstelling (16:9)</PresentationFormat>
  <Paragraphs>97</Paragraphs>
  <Slides>19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Office-thema</vt:lpstr>
      <vt:lpstr>PowerPoint-presentatie</vt:lpstr>
      <vt:lpstr>PowerPoint-presentatie</vt:lpstr>
      <vt:lpstr>PowerPoint-presentatie</vt:lpstr>
      <vt:lpstr>groente &amp; fruit</vt:lpstr>
      <vt:lpstr>groente &amp; fruit</vt:lpstr>
      <vt:lpstr>Giuseppe Arcimboldo</vt:lpstr>
      <vt:lpstr>Giuseppe Arcimboldo</vt:lpstr>
      <vt:lpstr>PowerPoint-presentatie</vt:lpstr>
      <vt:lpstr>Experimenteren met oliepastel</vt:lpstr>
      <vt:lpstr>PowerPoint-presentatie</vt:lpstr>
      <vt:lpstr>Teken je groente en fruit</vt:lpstr>
      <vt:lpstr>PowerPoint-presentatie</vt:lpstr>
      <vt:lpstr>gezichten met emoties</vt:lpstr>
      <vt:lpstr>PowerPoint-presentatie</vt:lpstr>
      <vt:lpstr>Experimenteren</vt:lpstr>
      <vt:lpstr>PowerPoint-presentatie</vt:lpstr>
      <vt:lpstr>Gezicht samenstellen</vt:lpstr>
      <vt:lpstr>PowerPoint-presentatie</vt:lpstr>
      <vt:lpstr>Presenteren / Tentoonstellen!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ingrid wielema</dc:creator>
  <cp:lastModifiedBy>Anneke Ingwersen</cp:lastModifiedBy>
  <cp:revision>120</cp:revision>
  <dcterms:created xsi:type="dcterms:W3CDTF">2022-04-05T13:26:53Z</dcterms:created>
  <dcterms:modified xsi:type="dcterms:W3CDTF">2023-02-07T13:00:47Z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0x010100D399AAA5CA8AE14485176FDDCC256E1C</vt:lpwstr>
  </property>
</Properties>
</file>