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83" r:id="rId6"/>
    <p:sldId id="257" r:id="rId7"/>
    <p:sldId id="284" r:id="rId8"/>
    <p:sldId id="262" r:id="rId9"/>
    <p:sldId id="272" r:id="rId10"/>
    <p:sldId id="258" r:id="rId11"/>
    <p:sldId id="282" r:id="rId12"/>
    <p:sldId id="269" r:id="rId13"/>
    <p:sldId id="263" r:id="rId14"/>
    <p:sldId id="285" r:id="rId15"/>
    <p:sldId id="286" r:id="rId16"/>
    <p:sldId id="273" r:id="rId17"/>
    <p:sldId id="276" r:id="rId18"/>
    <p:sldId id="278" r:id="rId19"/>
    <p:sldId id="277" r:id="rId20"/>
    <p:sldId id="281" r:id="rId21"/>
    <p:sldId id="274" r:id="rId22"/>
    <p:sldId id="287"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B6B3F-72A7-30ED-00D2-73A62493CBB0}" v="14" dt="2020-07-01T09:29:23.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87" autoAdjust="0"/>
  </p:normalViewPr>
  <p:slideViewPr>
    <p:cSldViewPr>
      <p:cViewPr varScale="1">
        <p:scale>
          <a:sx n="58" d="100"/>
          <a:sy n="58" d="100"/>
        </p:scale>
        <p:origin x="17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8258C-9E07-4F7C-85A2-AE9633B71440}" type="datetimeFigureOut">
              <a:rPr lang="nl-NL" smtClean="0"/>
              <a:t>3-1-2022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E8576-C972-4BA6-A492-455B74070681}" type="slidenum">
              <a:rPr lang="nl-NL" smtClean="0"/>
              <a:t>‹nr.›</a:t>
            </a:fld>
            <a:endParaRPr lang="nl-NL"/>
          </a:p>
        </p:txBody>
      </p:sp>
    </p:spTree>
    <p:extLst>
      <p:ext uri="{BB962C8B-B14F-4D97-AF65-F5344CB8AC3E}">
        <p14:creationId xmlns:p14="http://schemas.microsoft.com/office/powerpoint/2010/main" val="316832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structables.com/id/Night-Shift-at-the-Diamond-Mine-N-Scale-Train-Dio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ixedgrill.nl/sprookjes-gemaakt-van-papier-en-lich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ecaonline.com/2016/12/12-days-of-downloads-2016-day-12-godzilla-cityscape-diorama-backdrop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kan ruimtesuggestie (</a:t>
            </a:r>
            <a:r>
              <a:rPr lang="nl-NL" sz="1200" i="1" kern="1200" dirty="0">
                <a:solidFill>
                  <a:schemeClr val="tx1"/>
                </a:solidFill>
                <a:effectLst/>
                <a:latin typeface="+mn-lt"/>
                <a:ea typeface="+mn-ea"/>
                <a:cs typeface="+mn-cs"/>
              </a:rPr>
              <a:t>ver weg, dichtbij</a:t>
            </a:r>
            <a:r>
              <a:rPr lang="nl-NL" sz="1200" kern="1200" dirty="0">
                <a:solidFill>
                  <a:schemeClr val="tx1"/>
                </a:solidFill>
                <a:effectLst/>
                <a:latin typeface="+mn-lt"/>
                <a:ea typeface="+mn-ea"/>
                <a:cs typeface="+mn-cs"/>
              </a:rPr>
              <a:t>) door de plaatsing van figuren op het vlak en grondlijn herkennen en benoemen; </a:t>
            </a:r>
          </a:p>
          <a:p>
            <a:pPr lvl="0"/>
            <a:r>
              <a:rPr lang="nl-NL" sz="1200" kern="1200" dirty="0">
                <a:solidFill>
                  <a:schemeClr val="tx1"/>
                </a:solidFill>
                <a:effectLst/>
                <a:latin typeface="+mn-lt"/>
                <a:ea typeface="+mn-ea"/>
                <a:cs typeface="+mn-cs"/>
              </a:rPr>
              <a:t>kan ruimtesuggestie door overlapping van figuren en voorwerpen herkennen en benoemen;</a:t>
            </a:r>
          </a:p>
          <a:p>
            <a:pPr lvl="0"/>
            <a:r>
              <a:rPr lang="nl-NL" sz="1200" kern="1200" dirty="0">
                <a:solidFill>
                  <a:schemeClr val="tx1"/>
                </a:solidFill>
                <a:effectLst/>
                <a:latin typeface="+mn-lt"/>
                <a:ea typeface="+mn-ea"/>
                <a:cs typeface="+mn-cs"/>
              </a:rPr>
              <a:t>kan ruimtelijkheid suggereren door afsnijding en kadrering van het beeldvlak;</a:t>
            </a:r>
          </a:p>
          <a:p>
            <a:r>
              <a:rPr lang="nl-NL" sz="1200" kern="1200" dirty="0">
                <a:solidFill>
                  <a:schemeClr val="tx1"/>
                </a:solidFill>
                <a:effectLst/>
                <a:latin typeface="+mn-lt"/>
                <a:ea typeface="+mn-ea"/>
                <a:cs typeface="+mn-cs"/>
              </a:rPr>
              <a:t>kan ruimtesuggestie door dieptewerking en maatvoering (</a:t>
            </a:r>
            <a:r>
              <a:rPr lang="nl-NL" sz="1200" i="1" kern="1200" dirty="0">
                <a:solidFill>
                  <a:schemeClr val="tx1"/>
                </a:solidFill>
                <a:effectLst/>
                <a:latin typeface="+mn-lt"/>
                <a:ea typeface="+mn-ea"/>
                <a:cs typeface="+mn-cs"/>
              </a:rPr>
              <a:t>vooraan groot, achteraan klein</a:t>
            </a:r>
            <a:r>
              <a:rPr lang="nl-NL" sz="1200" kern="1200" dirty="0">
                <a:solidFill>
                  <a:schemeClr val="tx1"/>
                </a:solidFill>
                <a:effectLst/>
                <a:latin typeface="+mn-lt"/>
                <a:ea typeface="+mn-ea"/>
                <a:cs typeface="+mn-cs"/>
              </a:rPr>
              <a:t>) herkennen en toepassen (BB);</a:t>
            </a:r>
            <a:r>
              <a:rPr lang="nl-NL" dirty="0">
                <a:effectLst/>
              </a:rPr>
              <a:t> </a:t>
            </a:r>
            <a:r>
              <a:rPr lang="nl-NL" sz="1200" kern="1200" dirty="0">
                <a:solidFill>
                  <a:schemeClr val="tx1"/>
                </a:solidFill>
                <a:effectLst/>
                <a:latin typeface="+mn-lt"/>
                <a:ea typeface="+mn-ea"/>
                <a:cs typeface="+mn-cs"/>
              </a:rPr>
              <a:t>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Waaraan zie je dat het nacht</a:t>
            </a:r>
            <a:r>
              <a:rPr lang="nl-NL" sz="1200" kern="1200" baseline="0" dirty="0">
                <a:solidFill>
                  <a:schemeClr val="tx1"/>
                </a:solidFill>
                <a:effectLst/>
                <a:latin typeface="+mn-lt"/>
                <a:ea typeface="+mn-ea"/>
                <a:cs typeface="+mn-cs"/>
              </a:rPr>
              <a:t> is? </a:t>
            </a:r>
            <a:r>
              <a:rPr lang="nl-NL" sz="1200" kern="1200" dirty="0">
                <a:solidFill>
                  <a:schemeClr val="tx1"/>
                </a:solidFill>
                <a:effectLst/>
                <a:latin typeface="+mn-lt"/>
                <a:ea typeface="+mn-ea"/>
                <a:cs typeface="+mn-cs"/>
              </a:rPr>
              <a:t>Welke maangestalten zien de kinderen? </a:t>
            </a:r>
          </a:p>
          <a:p>
            <a:endParaRPr lang="nl-NL" dirty="0"/>
          </a:p>
        </p:txBody>
      </p:sp>
      <p:sp>
        <p:nvSpPr>
          <p:cNvPr id="4" name="Tijdelijke aanduiding voor dianummer 3"/>
          <p:cNvSpPr>
            <a:spLocks noGrp="1"/>
          </p:cNvSpPr>
          <p:nvPr>
            <p:ph type="sldNum" sz="quarter" idx="10"/>
          </p:nvPr>
        </p:nvSpPr>
        <p:spPr/>
        <p:txBody>
          <a:bodyPr/>
          <a:lstStyle/>
          <a:p>
            <a:fld id="{73FE8576-C972-4BA6-A492-455B74070681}" type="slidenum">
              <a:rPr lang="nl-NL" smtClean="0"/>
              <a:t>2</a:t>
            </a:fld>
            <a:endParaRPr lang="nl-NL"/>
          </a:p>
        </p:txBody>
      </p:sp>
    </p:spTree>
    <p:extLst>
      <p:ext uri="{BB962C8B-B14F-4D97-AF65-F5344CB8AC3E}">
        <p14:creationId xmlns:p14="http://schemas.microsoft.com/office/powerpoint/2010/main" val="301783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3FE8576-C972-4BA6-A492-455B74070681}" type="slidenum">
              <a:rPr lang="nl-NL" smtClean="0"/>
              <a:t>14</a:t>
            </a:fld>
            <a:endParaRPr lang="nl-NL"/>
          </a:p>
        </p:txBody>
      </p:sp>
    </p:spTree>
    <p:extLst>
      <p:ext uri="{BB962C8B-B14F-4D97-AF65-F5344CB8AC3E}">
        <p14:creationId xmlns:p14="http://schemas.microsoft.com/office/powerpoint/2010/main" val="211351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Tuffycat</a:t>
            </a:r>
            <a:r>
              <a:rPr lang="nl-NL" dirty="0"/>
              <a:t> </a:t>
            </a:r>
            <a:r>
              <a:rPr lang="nl-NL" dirty="0">
                <a:hlinkClick r:id="rId3"/>
              </a:rPr>
              <a:t>https://www.instructables.com/id/Night-Shift-at-the-Diamond-Mine-N-Scale-Train-Dior/</a:t>
            </a:r>
            <a:endParaRPr lang="nl-NL" dirty="0"/>
          </a:p>
        </p:txBody>
      </p:sp>
      <p:sp>
        <p:nvSpPr>
          <p:cNvPr id="4" name="Tijdelijke aanduiding voor dianummer 3"/>
          <p:cNvSpPr>
            <a:spLocks noGrp="1"/>
          </p:cNvSpPr>
          <p:nvPr>
            <p:ph type="sldNum" sz="quarter" idx="10"/>
          </p:nvPr>
        </p:nvSpPr>
        <p:spPr/>
        <p:txBody>
          <a:bodyPr/>
          <a:lstStyle/>
          <a:p>
            <a:fld id="{73FE8576-C972-4BA6-A492-455B74070681}" type="slidenum">
              <a:rPr lang="nl-NL" smtClean="0"/>
              <a:t>15</a:t>
            </a:fld>
            <a:endParaRPr lang="nl-NL"/>
          </a:p>
        </p:txBody>
      </p:sp>
    </p:spTree>
    <p:extLst>
      <p:ext uri="{BB962C8B-B14F-4D97-AF65-F5344CB8AC3E}">
        <p14:creationId xmlns:p14="http://schemas.microsoft.com/office/powerpoint/2010/main" val="87439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Cally</a:t>
            </a:r>
            <a:r>
              <a:rPr lang="nl-NL" dirty="0"/>
              <a:t> </a:t>
            </a:r>
            <a:r>
              <a:rPr lang="nl-NL" dirty="0" err="1"/>
              <a:t>Trench</a:t>
            </a:r>
            <a:endParaRPr lang="nl-NL" dirty="0"/>
          </a:p>
        </p:txBody>
      </p:sp>
      <p:sp>
        <p:nvSpPr>
          <p:cNvPr id="4" name="Tijdelijke aanduiding voor dianummer 3"/>
          <p:cNvSpPr>
            <a:spLocks noGrp="1"/>
          </p:cNvSpPr>
          <p:nvPr>
            <p:ph type="sldNum" sz="quarter" idx="10"/>
          </p:nvPr>
        </p:nvSpPr>
        <p:spPr/>
        <p:txBody>
          <a:bodyPr/>
          <a:lstStyle/>
          <a:p>
            <a:fld id="{73FE8576-C972-4BA6-A492-455B74070681}" type="slidenum">
              <a:rPr lang="nl-NL" smtClean="0"/>
              <a:t>16</a:t>
            </a:fld>
            <a:endParaRPr lang="nl-NL"/>
          </a:p>
        </p:txBody>
      </p:sp>
    </p:spTree>
    <p:extLst>
      <p:ext uri="{BB962C8B-B14F-4D97-AF65-F5344CB8AC3E}">
        <p14:creationId xmlns:p14="http://schemas.microsoft.com/office/powerpoint/2010/main" val="322892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3FE8576-C972-4BA6-A492-455B74070681}" type="slidenum">
              <a:rPr lang="nl-NL" smtClean="0"/>
              <a:t>4</a:t>
            </a:fld>
            <a:endParaRPr lang="nl-NL"/>
          </a:p>
        </p:txBody>
      </p:sp>
    </p:spTree>
    <p:extLst>
      <p:ext uri="{BB962C8B-B14F-4D97-AF65-F5344CB8AC3E}">
        <p14:creationId xmlns:p14="http://schemas.microsoft.com/office/powerpoint/2010/main" val="304847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3FE8576-C972-4BA6-A492-455B74070681}" type="slidenum">
              <a:rPr lang="nl-NL" smtClean="0"/>
              <a:t>5</a:t>
            </a:fld>
            <a:endParaRPr lang="nl-NL"/>
          </a:p>
        </p:txBody>
      </p:sp>
    </p:spTree>
    <p:extLst>
      <p:ext uri="{BB962C8B-B14F-4D97-AF65-F5344CB8AC3E}">
        <p14:creationId xmlns:p14="http://schemas.microsoft.com/office/powerpoint/2010/main" val="53105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3FE8576-C972-4BA6-A492-455B74070681}" type="slidenum">
              <a:rPr lang="nl-NL" smtClean="0"/>
              <a:t>6</a:t>
            </a:fld>
            <a:endParaRPr lang="nl-NL"/>
          </a:p>
        </p:txBody>
      </p:sp>
    </p:spTree>
    <p:extLst>
      <p:ext uri="{BB962C8B-B14F-4D97-AF65-F5344CB8AC3E}">
        <p14:creationId xmlns:p14="http://schemas.microsoft.com/office/powerpoint/2010/main" val="147224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3FE8576-C972-4BA6-A492-455B74070681}" type="slidenum">
              <a:rPr lang="nl-NL" smtClean="0"/>
              <a:t>8</a:t>
            </a:fld>
            <a:endParaRPr lang="nl-NL"/>
          </a:p>
        </p:txBody>
      </p:sp>
    </p:spTree>
    <p:extLst>
      <p:ext uri="{BB962C8B-B14F-4D97-AF65-F5344CB8AC3E}">
        <p14:creationId xmlns:p14="http://schemas.microsoft.com/office/powerpoint/2010/main" val="125196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3FE8576-C972-4BA6-A492-455B74070681}" type="slidenum">
              <a:rPr lang="nl-NL" smtClean="0"/>
              <a:t>9</a:t>
            </a:fld>
            <a:endParaRPr lang="nl-NL"/>
          </a:p>
        </p:txBody>
      </p:sp>
    </p:spTree>
    <p:extLst>
      <p:ext uri="{BB962C8B-B14F-4D97-AF65-F5344CB8AC3E}">
        <p14:creationId xmlns:p14="http://schemas.microsoft.com/office/powerpoint/2010/main" val="340122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3FE8576-C972-4BA6-A492-455B74070681}" type="slidenum">
              <a:rPr lang="nl-NL" smtClean="0"/>
              <a:t>10</a:t>
            </a:fld>
            <a:endParaRPr lang="nl-NL"/>
          </a:p>
        </p:txBody>
      </p:sp>
    </p:spTree>
    <p:extLst>
      <p:ext uri="{BB962C8B-B14F-4D97-AF65-F5344CB8AC3E}">
        <p14:creationId xmlns:p14="http://schemas.microsoft.com/office/powerpoint/2010/main" val="261919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hlinkClick r:id="rId3"/>
              </a:rPr>
              <a:t>Making off: https://www.mixedgrill.nl/sprookjes-gemaakt-van-papier-en-licht/</a:t>
            </a:r>
            <a:endParaRPr lang="nl-NL"/>
          </a:p>
        </p:txBody>
      </p:sp>
      <p:sp>
        <p:nvSpPr>
          <p:cNvPr id="4" name="Tijdelijke aanduiding voor dianummer 3"/>
          <p:cNvSpPr>
            <a:spLocks noGrp="1"/>
          </p:cNvSpPr>
          <p:nvPr>
            <p:ph type="sldNum" sz="quarter" idx="10"/>
          </p:nvPr>
        </p:nvSpPr>
        <p:spPr/>
        <p:txBody>
          <a:bodyPr/>
          <a:lstStyle/>
          <a:p>
            <a:fld id="{73FE8576-C972-4BA6-A492-455B74070681}" type="slidenum">
              <a:rPr lang="nl-NL" smtClean="0"/>
              <a:t>11</a:t>
            </a:fld>
            <a:endParaRPr lang="nl-NL"/>
          </a:p>
        </p:txBody>
      </p:sp>
    </p:spTree>
    <p:extLst>
      <p:ext uri="{BB962C8B-B14F-4D97-AF65-F5344CB8AC3E}">
        <p14:creationId xmlns:p14="http://schemas.microsoft.com/office/powerpoint/2010/main" val="399391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https://necaonline.com/2016/12/12-days-of-downloads-2016-day-12-godzilla-cityscape-diorama-backdrops/</a:t>
            </a:r>
            <a:endParaRPr lang="nl-NL" dirty="0"/>
          </a:p>
        </p:txBody>
      </p:sp>
      <p:sp>
        <p:nvSpPr>
          <p:cNvPr id="4" name="Tijdelijke aanduiding voor dianummer 3"/>
          <p:cNvSpPr>
            <a:spLocks noGrp="1"/>
          </p:cNvSpPr>
          <p:nvPr>
            <p:ph type="sldNum" sz="quarter" idx="10"/>
          </p:nvPr>
        </p:nvSpPr>
        <p:spPr/>
        <p:txBody>
          <a:bodyPr/>
          <a:lstStyle/>
          <a:p>
            <a:fld id="{73FE8576-C972-4BA6-A492-455B74070681}" type="slidenum">
              <a:rPr lang="nl-NL" smtClean="0"/>
              <a:t>12</a:t>
            </a:fld>
            <a:endParaRPr lang="nl-NL"/>
          </a:p>
        </p:txBody>
      </p:sp>
    </p:spTree>
    <p:extLst>
      <p:ext uri="{BB962C8B-B14F-4D97-AF65-F5344CB8AC3E}">
        <p14:creationId xmlns:p14="http://schemas.microsoft.com/office/powerpoint/2010/main" val="37215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4105E31-9F9E-4B2C-B341-49273397CDE3}" type="datetimeFigureOut">
              <a:rPr lang="nl-NL" smtClean="0"/>
              <a:t>3-1-2022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615DA4-7C2D-47EC-875B-6B46054D3AC7}" type="slidenum">
              <a:rPr lang="nl-NL" smtClean="0"/>
              <a:t>‹nr.›</a:t>
            </a:fld>
            <a:endParaRPr lang="nl-NL"/>
          </a:p>
        </p:txBody>
      </p:sp>
    </p:spTree>
    <p:extLst>
      <p:ext uri="{BB962C8B-B14F-4D97-AF65-F5344CB8AC3E}">
        <p14:creationId xmlns:p14="http://schemas.microsoft.com/office/powerpoint/2010/main" val="381900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4105E31-9F9E-4B2C-B341-49273397CDE3}" type="datetimeFigureOut">
              <a:rPr lang="nl-NL" smtClean="0"/>
              <a:t>3-1-2022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615DA4-7C2D-47EC-875B-6B46054D3AC7}" type="slidenum">
              <a:rPr lang="nl-NL" smtClean="0"/>
              <a:t>‹nr.›</a:t>
            </a:fld>
            <a:endParaRPr lang="nl-NL"/>
          </a:p>
        </p:txBody>
      </p:sp>
    </p:spTree>
    <p:extLst>
      <p:ext uri="{BB962C8B-B14F-4D97-AF65-F5344CB8AC3E}">
        <p14:creationId xmlns:p14="http://schemas.microsoft.com/office/powerpoint/2010/main" val="415931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4105E31-9F9E-4B2C-B341-49273397CDE3}" type="datetimeFigureOut">
              <a:rPr lang="nl-NL" smtClean="0"/>
              <a:t>3-1-2022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615DA4-7C2D-47EC-875B-6B46054D3AC7}" type="slidenum">
              <a:rPr lang="nl-NL" smtClean="0"/>
              <a:t>‹nr.›</a:t>
            </a:fld>
            <a:endParaRPr lang="nl-NL"/>
          </a:p>
        </p:txBody>
      </p:sp>
    </p:spTree>
    <p:extLst>
      <p:ext uri="{BB962C8B-B14F-4D97-AF65-F5344CB8AC3E}">
        <p14:creationId xmlns:p14="http://schemas.microsoft.com/office/powerpoint/2010/main" val="178085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4105E31-9F9E-4B2C-B341-49273397CDE3}" type="datetimeFigureOut">
              <a:rPr lang="nl-NL" smtClean="0"/>
              <a:t>3-1-2022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615DA4-7C2D-47EC-875B-6B46054D3AC7}" type="slidenum">
              <a:rPr lang="nl-NL" smtClean="0"/>
              <a:t>‹nr.›</a:t>
            </a:fld>
            <a:endParaRPr lang="nl-NL"/>
          </a:p>
        </p:txBody>
      </p:sp>
    </p:spTree>
    <p:extLst>
      <p:ext uri="{BB962C8B-B14F-4D97-AF65-F5344CB8AC3E}">
        <p14:creationId xmlns:p14="http://schemas.microsoft.com/office/powerpoint/2010/main" val="4301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4105E31-9F9E-4B2C-B341-49273397CDE3}" type="datetimeFigureOut">
              <a:rPr lang="nl-NL" smtClean="0"/>
              <a:t>3-1-2022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615DA4-7C2D-47EC-875B-6B46054D3AC7}" type="slidenum">
              <a:rPr lang="nl-NL" smtClean="0"/>
              <a:t>‹nr.›</a:t>
            </a:fld>
            <a:endParaRPr lang="nl-NL"/>
          </a:p>
        </p:txBody>
      </p:sp>
    </p:spTree>
    <p:extLst>
      <p:ext uri="{BB962C8B-B14F-4D97-AF65-F5344CB8AC3E}">
        <p14:creationId xmlns:p14="http://schemas.microsoft.com/office/powerpoint/2010/main" val="105849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4105E31-9F9E-4B2C-B341-49273397CDE3}" type="datetimeFigureOut">
              <a:rPr lang="nl-NL" smtClean="0"/>
              <a:t>3-1-2022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615DA4-7C2D-47EC-875B-6B46054D3AC7}" type="slidenum">
              <a:rPr lang="nl-NL" smtClean="0"/>
              <a:t>‹nr.›</a:t>
            </a:fld>
            <a:endParaRPr lang="nl-NL"/>
          </a:p>
        </p:txBody>
      </p:sp>
    </p:spTree>
    <p:extLst>
      <p:ext uri="{BB962C8B-B14F-4D97-AF65-F5344CB8AC3E}">
        <p14:creationId xmlns:p14="http://schemas.microsoft.com/office/powerpoint/2010/main" val="4586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4105E31-9F9E-4B2C-B341-49273397CDE3}" type="datetimeFigureOut">
              <a:rPr lang="nl-NL" smtClean="0"/>
              <a:t>3-1-2022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5615DA4-7C2D-47EC-875B-6B46054D3AC7}" type="slidenum">
              <a:rPr lang="nl-NL" smtClean="0"/>
              <a:t>‹nr.›</a:t>
            </a:fld>
            <a:endParaRPr lang="nl-NL"/>
          </a:p>
        </p:txBody>
      </p:sp>
    </p:spTree>
    <p:extLst>
      <p:ext uri="{BB962C8B-B14F-4D97-AF65-F5344CB8AC3E}">
        <p14:creationId xmlns:p14="http://schemas.microsoft.com/office/powerpoint/2010/main" val="342934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4105E31-9F9E-4B2C-B341-49273397CDE3}" type="datetimeFigureOut">
              <a:rPr lang="nl-NL" smtClean="0"/>
              <a:t>3-1-2022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5615DA4-7C2D-47EC-875B-6B46054D3AC7}" type="slidenum">
              <a:rPr lang="nl-NL" smtClean="0"/>
              <a:t>‹nr.›</a:t>
            </a:fld>
            <a:endParaRPr lang="nl-NL"/>
          </a:p>
        </p:txBody>
      </p:sp>
    </p:spTree>
    <p:extLst>
      <p:ext uri="{BB962C8B-B14F-4D97-AF65-F5344CB8AC3E}">
        <p14:creationId xmlns:p14="http://schemas.microsoft.com/office/powerpoint/2010/main" val="324956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4105E31-9F9E-4B2C-B341-49273397CDE3}" type="datetimeFigureOut">
              <a:rPr lang="nl-NL" smtClean="0"/>
              <a:t>3-1-2022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5615DA4-7C2D-47EC-875B-6B46054D3AC7}" type="slidenum">
              <a:rPr lang="nl-NL" smtClean="0"/>
              <a:t>‹nr.›</a:t>
            </a:fld>
            <a:endParaRPr lang="nl-NL"/>
          </a:p>
        </p:txBody>
      </p:sp>
    </p:spTree>
    <p:extLst>
      <p:ext uri="{BB962C8B-B14F-4D97-AF65-F5344CB8AC3E}">
        <p14:creationId xmlns:p14="http://schemas.microsoft.com/office/powerpoint/2010/main" val="304910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4105E31-9F9E-4B2C-B341-49273397CDE3}" type="datetimeFigureOut">
              <a:rPr lang="nl-NL" smtClean="0"/>
              <a:t>3-1-2022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615DA4-7C2D-47EC-875B-6B46054D3AC7}" type="slidenum">
              <a:rPr lang="nl-NL" smtClean="0"/>
              <a:t>‹nr.›</a:t>
            </a:fld>
            <a:endParaRPr lang="nl-NL"/>
          </a:p>
        </p:txBody>
      </p:sp>
    </p:spTree>
    <p:extLst>
      <p:ext uri="{BB962C8B-B14F-4D97-AF65-F5344CB8AC3E}">
        <p14:creationId xmlns:p14="http://schemas.microsoft.com/office/powerpoint/2010/main" val="2187169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4105E31-9F9E-4B2C-B341-49273397CDE3}" type="datetimeFigureOut">
              <a:rPr lang="nl-NL" smtClean="0"/>
              <a:t>3-1-2022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615DA4-7C2D-47EC-875B-6B46054D3AC7}" type="slidenum">
              <a:rPr lang="nl-NL" smtClean="0"/>
              <a:t>‹nr.›</a:t>
            </a:fld>
            <a:endParaRPr lang="nl-NL"/>
          </a:p>
        </p:txBody>
      </p:sp>
    </p:spTree>
    <p:extLst>
      <p:ext uri="{BB962C8B-B14F-4D97-AF65-F5344CB8AC3E}">
        <p14:creationId xmlns:p14="http://schemas.microsoft.com/office/powerpoint/2010/main" val="2998385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05E31-9F9E-4B2C-B341-49273397CDE3}" type="datetimeFigureOut">
              <a:rPr lang="nl-NL" smtClean="0"/>
              <a:t>3-1-2022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15DA4-7C2D-47EC-875B-6B46054D3AC7}" type="slidenum">
              <a:rPr lang="nl-NL" smtClean="0"/>
              <a:t>‹nr.›</a:t>
            </a:fld>
            <a:endParaRPr lang="nl-NL"/>
          </a:p>
        </p:txBody>
      </p:sp>
    </p:spTree>
    <p:extLst>
      <p:ext uri="{BB962C8B-B14F-4D97-AF65-F5344CB8AC3E}">
        <p14:creationId xmlns:p14="http://schemas.microsoft.com/office/powerpoint/2010/main" val="13598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watch?v=BFzpa8PnaD4" TargetMode="Externa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solidFill>
                  <a:schemeClr val="bg1"/>
                </a:solidFill>
              </a:rPr>
              <a:t>Nacht</a:t>
            </a:r>
          </a:p>
        </p:txBody>
      </p:sp>
    </p:spTree>
    <p:extLst>
      <p:ext uri="{BB962C8B-B14F-4D97-AF65-F5344CB8AC3E}">
        <p14:creationId xmlns:p14="http://schemas.microsoft.com/office/powerpoint/2010/main" val="383179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aniel Richter's 10001nights - Announcements - e-fl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04664"/>
            <a:ext cx="4595153" cy="577676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120833" y="5517232"/>
            <a:ext cx="1499321" cy="369332"/>
          </a:xfrm>
          <a:prstGeom prst="rect">
            <a:avLst/>
          </a:prstGeom>
          <a:noFill/>
        </p:spPr>
        <p:txBody>
          <a:bodyPr wrap="none" rtlCol="0">
            <a:spAutoFit/>
          </a:bodyPr>
          <a:lstStyle/>
          <a:p>
            <a:r>
              <a:rPr lang="nl-NL" dirty="0">
                <a:solidFill>
                  <a:schemeClr val="bg1"/>
                </a:solidFill>
              </a:rPr>
              <a:t>Daniel Richter</a:t>
            </a:r>
          </a:p>
        </p:txBody>
      </p:sp>
    </p:spTree>
    <p:extLst>
      <p:ext uri="{BB962C8B-B14F-4D97-AF65-F5344CB8AC3E}">
        <p14:creationId xmlns:p14="http://schemas.microsoft.com/office/powerpoint/2010/main" val="341259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PrincessGoblin00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95438"/>
            <a:ext cx="3384376" cy="466690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02932" y="4384283"/>
            <a:ext cx="1656800" cy="369332"/>
          </a:xfrm>
          <a:prstGeom prst="rect">
            <a:avLst/>
          </a:prstGeom>
          <a:noFill/>
        </p:spPr>
        <p:txBody>
          <a:bodyPr wrap="none" rtlCol="0">
            <a:spAutoFit/>
          </a:bodyPr>
          <a:lstStyle/>
          <a:p>
            <a:r>
              <a:rPr lang="nl-NL" dirty="0">
                <a:solidFill>
                  <a:schemeClr val="bg1"/>
                </a:solidFill>
              </a:rPr>
              <a:t>Hari </a:t>
            </a:r>
            <a:r>
              <a:rPr lang="nl-NL" dirty="0" err="1">
                <a:solidFill>
                  <a:schemeClr val="bg1"/>
                </a:solidFill>
              </a:rPr>
              <a:t>and</a:t>
            </a:r>
            <a:r>
              <a:rPr lang="nl-NL" dirty="0">
                <a:solidFill>
                  <a:schemeClr val="bg1"/>
                </a:solidFill>
              </a:rPr>
              <a:t> </a:t>
            </a:r>
            <a:r>
              <a:rPr lang="nl-NL" dirty="0" err="1">
                <a:solidFill>
                  <a:schemeClr val="bg1"/>
                </a:solidFill>
              </a:rPr>
              <a:t>Deepti</a:t>
            </a:r>
            <a:endParaRPr lang="nl-NL" dirty="0">
              <a:solidFill>
                <a:schemeClr val="bg1"/>
              </a:solidFill>
            </a:endParaRPr>
          </a:p>
        </p:txBody>
      </p:sp>
      <p:pic>
        <p:nvPicPr>
          <p:cNvPr id="5127" name="Picture 7" descr="Hari &amp; Deep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293096"/>
            <a:ext cx="230425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ari &amp; Deept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0807" y="196169"/>
            <a:ext cx="4368424" cy="322171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07504" y="5627446"/>
            <a:ext cx="5125762" cy="369332"/>
          </a:xfrm>
          <a:prstGeom prst="rect">
            <a:avLst/>
          </a:prstGeom>
          <a:noFill/>
        </p:spPr>
        <p:txBody>
          <a:bodyPr wrap="none" rtlCol="0">
            <a:spAutoFit/>
          </a:bodyPr>
          <a:lstStyle/>
          <a:p>
            <a:r>
              <a:rPr lang="nl-NL" dirty="0">
                <a:solidFill>
                  <a:schemeClr val="bg1"/>
                </a:solidFill>
              </a:rPr>
              <a:t>Is het dag of nacht? Zonsondergang of zonsopgang? </a:t>
            </a:r>
          </a:p>
        </p:txBody>
      </p:sp>
    </p:spTree>
    <p:extLst>
      <p:ext uri="{BB962C8B-B14F-4D97-AF65-F5344CB8AC3E}">
        <p14:creationId xmlns:p14="http://schemas.microsoft.com/office/powerpoint/2010/main" val="4289664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7791014" cy="476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88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rPr>
              <a:t>Kijkdozen</a:t>
            </a:r>
          </a:p>
        </p:txBody>
      </p:sp>
      <p:pic>
        <p:nvPicPr>
          <p:cNvPr id="4" name="Picture 2" descr="PoolofRadiance_04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40352"/>
            <a:ext cx="4529475" cy="38884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3922" y="1589183"/>
            <a:ext cx="3028518" cy="392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395536" y="5661248"/>
            <a:ext cx="1656800" cy="369332"/>
          </a:xfrm>
          <a:prstGeom prst="rect">
            <a:avLst/>
          </a:prstGeom>
          <a:noFill/>
        </p:spPr>
        <p:txBody>
          <a:bodyPr wrap="none" rtlCol="0">
            <a:spAutoFit/>
          </a:bodyPr>
          <a:lstStyle/>
          <a:p>
            <a:r>
              <a:rPr lang="nl-NL" dirty="0">
                <a:solidFill>
                  <a:schemeClr val="bg1"/>
                </a:solidFill>
              </a:rPr>
              <a:t>Hari </a:t>
            </a:r>
            <a:r>
              <a:rPr lang="nl-NL" dirty="0" err="1">
                <a:solidFill>
                  <a:schemeClr val="bg1"/>
                </a:solidFill>
              </a:rPr>
              <a:t>and</a:t>
            </a:r>
            <a:r>
              <a:rPr lang="nl-NL" dirty="0">
                <a:solidFill>
                  <a:schemeClr val="bg1"/>
                </a:solidFill>
              </a:rPr>
              <a:t> </a:t>
            </a:r>
            <a:r>
              <a:rPr lang="nl-NL" dirty="0" err="1">
                <a:solidFill>
                  <a:schemeClr val="bg1"/>
                </a:solidFill>
              </a:rPr>
              <a:t>Deepti</a:t>
            </a:r>
            <a:endParaRPr lang="nl-NL" dirty="0">
              <a:solidFill>
                <a:schemeClr val="bg1"/>
              </a:solidFill>
            </a:endParaRPr>
          </a:p>
        </p:txBody>
      </p:sp>
      <p:sp>
        <p:nvSpPr>
          <p:cNvPr id="9" name="Rechthoek 8"/>
          <p:cNvSpPr/>
          <p:nvPr/>
        </p:nvSpPr>
        <p:spPr>
          <a:xfrm>
            <a:off x="2446180" y="5542625"/>
            <a:ext cx="6086259" cy="981423"/>
          </a:xfrm>
          <a:prstGeom prst="rect">
            <a:avLst/>
          </a:prstGeom>
        </p:spPr>
        <p:txBody>
          <a:bodyPr wrap="square">
            <a:spAutoFit/>
          </a:bodyPr>
          <a:lstStyle/>
          <a:p>
            <a:pPr>
              <a:lnSpc>
                <a:spcPct val="107000"/>
              </a:lnSpc>
              <a:spcAft>
                <a:spcPts val="800"/>
              </a:spcAft>
            </a:pPr>
            <a:r>
              <a:rPr lang="nl-NL"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Hoe wordt ruimte en diepte gesuggereerd? (plaatsing van figuur op vlak en grondlijn, afsnijding van het beeldvlak, maatvoering (vooraan groot, achteraan klein)? </a:t>
            </a:r>
          </a:p>
        </p:txBody>
      </p:sp>
    </p:spTree>
    <p:extLst>
      <p:ext uri="{BB962C8B-B14F-4D97-AF65-F5344CB8AC3E}">
        <p14:creationId xmlns:p14="http://schemas.microsoft.com/office/powerpoint/2010/main" val="1491527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050" name="Picture 2" descr="https://cdn.magasin3.com/wp-content/uploads/2014/08/multimedia-944-img-493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 y="3551756"/>
            <a:ext cx="3528392" cy="28627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476" y="1556792"/>
            <a:ext cx="5990298" cy="485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8995" y="1582700"/>
            <a:ext cx="3269100" cy="369332"/>
          </a:xfrm>
          <a:prstGeom prst="rect">
            <a:avLst/>
          </a:prstGeom>
        </p:spPr>
        <p:txBody>
          <a:bodyPr wrap="none">
            <a:spAutoFit/>
          </a:bodyPr>
          <a:lstStyle/>
          <a:p>
            <a:r>
              <a:rPr lang="nl-NL" dirty="0" err="1">
                <a:solidFill>
                  <a:schemeClr val="bg1"/>
                </a:solidFill>
              </a:rPr>
              <a:t>Pippilotti</a:t>
            </a:r>
            <a:r>
              <a:rPr lang="nl-NL" dirty="0">
                <a:solidFill>
                  <a:schemeClr val="bg1"/>
                </a:solidFill>
              </a:rPr>
              <a:t> Rist, </a:t>
            </a:r>
            <a:r>
              <a:rPr lang="nl-NL" dirty="0" err="1">
                <a:solidFill>
                  <a:schemeClr val="bg1"/>
                </a:solidFill>
              </a:rPr>
              <a:t>Deine</a:t>
            </a:r>
            <a:r>
              <a:rPr lang="nl-NL" dirty="0">
                <a:solidFill>
                  <a:schemeClr val="bg1"/>
                </a:solidFill>
              </a:rPr>
              <a:t> </a:t>
            </a:r>
            <a:r>
              <a:rPr lang="nl-NL" dirty="0" err="1">
                <a:solidFill>
                  <a:schemeClr val="bg1"/>
                </a:solidFill>
              </a:rPr>
              <a:t>Raumkapsel</a:t>
            </a:r>
            <a:endParaRPr lang="nl-NL" dirty="0">
              <a:solidFill>
                <a:schemeClr val="bg1"/>
              </a:solidFill>
            </a:endParaRPr>
          </a:p>
        </p:txBody>
      </p:sp>
      <p:sp>
        <p:nvSpPr>
          <p:cNvPr id="4" name="Tekstvak 3"/>
          <p:cNvSpPr txBox="1"/>
          <p:nvPr/>
        </p:nvSpPr>
        <p:spPr>
          <a:xfrm>
            <a:off x="1133498" y="2522291"/>
            <a:ext cx="1766830" cy="369332"/>
          </a:xfrm>
          <a:prstGeom prst="rect">
            <a:avLst/>
          </a:prstGeom>
          <a:noFill/>
        </p:spPr>
        <p:txBody>
          <a:bodyPr wrap="none" rtlCol="0">
            <a:spAutoFit/>
          </a:bodyPr>
          <a:lstStyle/>
          <a:p>
            <a:r>
              <a:rPr lang="nl-NL" dirty="0">
                <a:solidFill>
                  <a:schemeClr val="bg1"/>
                </a:solidFill>
                <a:hlinkClick r:id="rId5"/>
              </a:rPr>
              <a:t>Hier</a:t>
            </a:r>
            <a:r>
              <a:rPr lang="nl-NL" dirty="0">
                <a:solidFill>
                  <a:schemeClr val="bg1"/>
                </a:solidFill>
              </a:rPr>
              <a:t> filmopname</a:t>
            </a:r>
          </a:p>
        </p:txBody>
      </p:sp>
    </p:spTree>
    <p:extLst>
      <p:ext uri="{BB962C8B-B14F-4D97-AF65-F5344CB8AC3E}">
        <p14:creationId xmlns:p14="http://schemas.microsoft.com/office/powerpoint/2010/main" val="278345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comotive and C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787118"/>
            <a:ext cx="5243736" cy="393280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8" y="3140968"/>
            <a:ext cx="345638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404664"/>
            <a:ext cx="3466096" cy="260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19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83" y="3626832"/>
            <a:ext cx="3193813" cy="29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34950"/>
            <a:ext cx="3944119" cy="295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42083" y="606022"/>
            <a:ext cx="30099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Mystery Box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7935" y="612156"/>
            <a:ext cx="2802377" cy="278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rPr>
              <a:t>Techniekvoorbeeld</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28800"/>
            <a:ext cx="5256584" cy="3290470"/>
          </a:xfrm>
        </p:spPr>
      </p:pic>
      <p:sp>
        <p:nvSpPr>
          <p:cNvPr id="3" name="Tekstvak 2"/>
          <p:cNvSpPr txBox="1"/>
          <p:nvPr/>
        </p:nvSpPr>
        <p:spPr>
          <a:xfrm>
            <a:off x="1530620" y="5806072"/>
            <a:ext cx="3630161" cy="369332"/>
          </a:xfrm>
          <a:prstGeom prst="rect">
            <a:avLst/>
          </a:prstGeom>
          <a:noFill/>
        </p:spPr>
        <p:txBody>
          <a:bodyPr wrap="none" rtlCol="0">
            <a:spAutoFit/>
          </a:bodyPr>
          <a:lstStyle/>
          <a:p>
            <a:r>
              <a:rPr lang="nl-NL" dirty="0">
                <a:solidFill>
                  <a:schemeClr val="bg1"/>
                </a:solidFill>
              </a:rPr>
              <a:t>Ruimtesuggestie door overlappingen</a:t>
            </a:r>
          </a:p>
        </p:txBody>
      </p:sp>
      <p:pic>
        <p:nvPicPr>
          <p:cNvPr id="5" name="Picture 2" descr="PoolofRadiance_04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1" y="1640352"/>
            <a:ext cx="2952328" cy="253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rPr>
              <a:t>Techniekvoorbeeld</a:t>
            </a:r>
          </a:p>
        </p:txBody>
      </p:sp>
      <p:pic>
        <p:nvPicPr>
          <p:cNvPr id="4" name="Afbeelding 3"/>
          <p:cNvPicPr/>
          <p:nvPr/>
        </p:nvPicPr>
        <p:blipFill>
          <a:blip r:embed="rId2">
            <a:extLst>
              <a:ext uri="{28A0092B-C50C-407E-A947-70E740481C1C}">
                <a14:useLocalDpi xmlns:a14="http://schemas.microsoft.com/office/drawing/2010/main" val="0"/>
              </a:ext>
            </a:extLst>
          </a:blip>
          <a:stretch>
            <a:fillRect/>
          </a:stretch>
        </p:blipFill>
        <p:spPr>
          <a:xfrm>
            <a:off x="899592" y="1772816"/>
            <a:ext cx="4536504" cy="4181468"/>
          </a:xfrm>
          <a:prstGeom prst="rect">
            <a:avLst/>
          </a:prstGeom>
        </p:spPr>
      </p:pic>
      <p:sp>
        <p:nvSpPr>
          <p:cNvPr id="5" name="Tekstvak 4"/>
          <p:cNvSpPr txBox="1"/>
          <p:nvPr/>
        </p:nvSpPr>
        <p:spPr>
          <a:xfrm>
            <a:off x="1948402" y="6412686"/>
            <a:ext cx="5578578" cy="369332"/>
          </a:xfrm>
          <a:prstGeom prst="rect">
            <a:avLst/>
          </a:prstGeom>
          <a:noFill/>
        </p:spPr>
        <p:txBody>
          <a:bodyPr wrap="none" rtlCol="0">
            <a:spAutoFit/>
          </a:bodyPr>
          <a:lstStyle/>
          <a:p>
            <a:r>
              <a:rPr lang="nl-NL" dirty="0">
                <a:solidFill>
                  <a:schemeClr val="bg1"/>
                </a:solidFill>
              </a:rPr>
              <a:t>Ruimte suggestie door maatvoering vooraan en achteraan</a:t>
            </a:r>
          </a:p>
        </p:txBody>
      </p:sp>
    </p:spTree>
    <p:extLst>
      <p:ext uri="{BB962C8B-B14F-4D97-AF65-F5344CB8AC3E}">
        <p14:creationId xmlns:p14="http://schemas.microsoft.com/office/powerpoint/2010/main" val="324569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rPr>
              <a:t>Techniekvoorbeeld</a:t>
            </a:r>
          </a:p>
        </p:txBody>
      </p:sp>
      <p:sp>
        <p:nvSpPr>
          <p:cNvPr id="5" name="Tekstvak 4"/>
          <p:cNvSpPr txBox="1"/>
          <p:nvPr/>
        </p:nvSpPr>
        <p:spPr>
          <a:xfrm>
            <a:off x="2411760" y="5949280"/>
            <a:ext cx="2709524" cy="369332"/>
          </a:xfrm>
          <a:prstGeom prst="rect">
            <a:avLst/>
          </a:prstGeom>
          <a:noFill/>
        </p:spPr>
        <p:txBody>
          <a:bodyPr wrap="none" rtlCol="0">
            <a:spAutoFit/>
          </a:bodyPr>
          <a:lstStyle/>
          <a:p>
            <a:r>
              <a:rPr lang="nl-NL" dirty="0">
                <a:solidFill>
                  <a:schemeClr val="bg1"/>
                </a:solidFill>
              </a:rPr>
              <a:t>3 d constructies van papier</a:t>
            </a:r>
          </a:p>
        </p:txBody>
      </p:sp>
      <p:pic>
        <p:nvPicPr>
          <p:cNvPr id="8" name="Tijdelijke aanduiding voor inhoud 7"/>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412776"/>
            <a:ext cx="8229600" cy="4219502"/>
          </a:xfrm>
          <a:prstGeom prst="rect">
            <a:avLst/>
          </a:prstGeom>
        </p:spPr>
      </p:pic>
    </p:spTree>
    <p:extLst>
      <p:ext uri="{BB962C8B-B14F-4D97-AF65-F5344CB8AC3E}">
        <p14:creationId xmlns:p14="http://schemas.microsoft.com/office/powerpoint/2010/main" val="361388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989040"/>
          </a:xfrm>
        </p:spPr>
        <p:txBody>
          <a:bodyPr>
            <a:normAutofit fontScale="40000" lnSpcReduction="20000"/>
          </a:bodyPr>
          <a:lstStyle/>
          <a:p>
            <a:pPr marL="0" indent="0">
              <a:lnSpc>
                <a:spcPct val="107000"/>
              </a:lnSpc>
              <a:spcAft>
                <a:spcPts val="800"/>
              </a:spcAft>
              <a:buNone/>
            </a:pPr>
            <a:r>
              <a:rPr lang="nl-NL" dirty="0">
                <a:latin typeface="Calibri" panose="020F0502020204030204" pitchFamily="34" charset="0"/>
                <a:ea typeface="Calibri" panose="020F0502020204030204" pitchFamily="34" charset="0"/>
                <a:cs typeface="Times New Roman" panose="02020603050405020304" pitchFamily="18" charset="0"/>
              </a:rPr>
              <a:t>1</a:t>
            </a:r>
            <a:r>
              <a:rPr lang="nl-NL" sz="3800" dirty="0">
                <a:latin typeface="Calibri" panose="020F0502020204030204" pitchFamily="34" charset="0"/>
                <a:ea typeface="Calibri" panose="020F0502020204030204" pitchFamily="34" charset="0"/>
                <a:cs typeface="Times New Roman" panose="02020603050405020304" pitchFamily="18" charset="0"/>
              </a:rPr>
              <a:t>. </a:t>
            </a:r>
            <a:r>
              <a:rPr lang="nl-NL" sz="3800" b="1" dirty="0">
                <a:latin typeface="Calibri" panose="020F0502020204030204" pitchFamily="34" charset="0"/>
                <a:ea typeface="Calibri" panose="020F0502020204030204" pitchFamily="34" charset="0"/>
                <a:cs typeface="Times New Roman" panose="02020603050405020304" pitchFamily="18" charset="0"/>
              </a:rPr>
              <a:t>Wat is je eerste indruk?  </a:t>
            </a:r>
            <a:r>
              <a:rPr lang="nl-NL" sz="3800" dirty="0">
                <a:latin typeface="Calibri" panose="020F0502020204030204" pitchFamily="34" charset="0"/>
                <a:ea typeface="Calibri" panose="020F0502020204030204" pitchFamily="34" charset="0"/>
                <a:cs typeface="Times New Roman" panose="02020603050405020304" pitchFamily="18" charset="0"/>
              </a:rPr>
              <a:t>Stel open vragen, zoals: Wie wil wat vertellen over dit beeld? Waar doet dit beeld je aan denken? Heb je eerder zoiets gezien? Geef kinderen de kans spontaan te reageren, maar ga er nog niet te diep op in.</a:t>
            </a:r>
          </a:p>
          <a:p>
            <a:pPr marL="0" indent="0">
              <a:lnSpc>
                <a:spcPct val="107000"/>
              </a:lnSpc>
              <a:spcAft>
                <a:spcPts val="800"/>
              </a:spcAft>
              <a:buNone/>
            </a:pPr>
            <a:r>
              <a:rPr lang="nl-NL" sz="3800" dirty="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nl-NL" sz="3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Wat zie je? </a:t>
            </a:r>
            <a:r>
              <a:rPr lang="nl-NL" sz="3800" dirty="0">
                <a:solidFill>
                  <a:schemeClr val="bg1"/>
                </a:solidFill>
                <a:latin typeface="Calibri" panose="020F0502020204030204" pitchFamily="34" charset="0"/>
                <a:ea typeface="Calibri" panose="020F0502020204030204" pitchFamily="34" charset="0"/>
                <a:cs typeface="Times New Roman" panose="02020603050405020304" pitchFamily="18" charset="0"/>
              </a:rPr>
              <a:t>Vraag kinderen te beschrijven wat ze zien: Wat stelt het werk voor? Welke kleuren en vormen zie je? </a:t>
            </a:r>
            <a:r>
              <a:rPr lang="nl-NL" sz="3800" dirty="0">
                <a:latin typeface="Calibri" panose="020F0502020204030204" pitchFamily="34" charset="0"/>
                <a:ea typeface="Calibri" panose="020F0502020204030204" pitchFamily="34" charset="0"/>
                <a:cs typeface="Times New Roman" panose="02020603050405020304" pitchFamily="18" charset="0"/>
              </a:rPr>
              <a:t>Hoe is het gemaakt? </a:t>
            </a:r>
            <a:r>
              <a:rPr lang="nl-NL" sz="3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Prikkel de leerlingen door je vragen de worden van de </a:t>
            </a:r>
            <a:r>
              <a:rPr lang="nl-NL" sz="38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sTaal</a:t>
            </a:r>
            <a:r>
              <a:rPr lang="nl-NL" sz="3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woordenlijsten te gebruiken! </a:t>
            </a:r>
          </a:p>
          <a:p>
            <a:pPr marL="0" indent="0">
              <a:lnSpc>
                <a:spcPct val="107000"/>
              </a:lnSpc>
              <a:spcAft>
                <a:spcPts val="800"/>
              </a:spcAft>
              <a:buNone/>
            </a:pPr>
            <a:r>
              <a:rPr lang="nl-NL" sz="3800" dirty="0">
                <a:latin typeface="Calibri" panose="020F0502020204030204" pitchFamily="34" charset="0"/>
                <a:ea typeface="Calibri" panose="020F0502020204030204" pitchFamily="34" charset="0"/>
                <a:cs typeface="Times New Roman" panose="02020603050405020304" pitchFamily="18" charset="0"/>
              </a:rPr>
              <a:t>3. </a:t>
            </a:r>
            <a:r>
              <a:rPr lang="nl-NL" sz="3800" b="1" dirty="0">
                <a:latin typeface="Calibri" panose="020F0502020204030204" pitchFamily="34" charset="0"/>
                <a:ea typeface="Calibri" panose="020F0502020204030204" pitchFamily="34" charset="0"/>
                <a:cs typeface="Times New Roman" panose="02020603050405020304" pitchFamily="18" charset="0"/>
              </a:rPr>
              <a:t>Wat gebeurt er precies?</a:t>
            </a:r>
            <a:r>
              <a:rPr lang="nl-NL" sz="3800" dirty="0">
                <a:latin typeface="Calibri" panose="020F0502020204030204" pitchFamily="34" charset="0"/>
                <a:ea typeface="Calibri" panose="020F0502020204030204" pitchFamily="34" charset="0"/>
                <a:cs typeface="Times New Roman" panose="02020603050405020304" pitchFamily="18" charset="0"/>
              </a:rPr>
              <a:t> of Wat zal er gebeuren? Waar doet het je aan  denken? </a:t>
            </a:r>
          </a:p>
          <a:p>
            <a:pPr marL="0" indent="0">
              <a:lnSpc>
                <a:spcPct val="107000"/>
              </a:lnSpc>
              <a:spcAft>
                <a:spcPts val="800"/>
              </a:spcAft>
              <a:buNone/>
            </a:pPr>
            <a:r>
              <a:rPr lang="nl-NL" sz="3800" b="1" dirty="0">
                <a:latin typeface="Calibri" panose="020F0502020204030204" pitchFamily="34" charset="0"/>
                <a:ea typeface="Calibri" panose="020F0502020204030204" pitchFamily="34" charset="0"/>
                <a:cs typeface="Times New Roman" panose="02020603050405020304" pitchFamily="18" charset="0"/>
              </a:rPr>
              <a:t>4. Hoe weet je dat? </a:t>
            </a:r>
            <a:r>
              <a:rPr lang="nl-NL" sz="3800" dirty="0">
                <a:latin typeface="Calibri" panose="020F0502020204030204" pitchFamily="34" charset="0"/>
                <a:ea typeface="Calibri" panose="020F0502020204030204" pitchFamily="34" charset="0"/>
                <a:cs typeface="Times New Roman" panose="02020603050405020304" pitchFamily="18" charset="0"/>
              </a:rPr>
              <a:t>Leid hierbij de associaties van de kinderen weer terug naar het kunstwerk. </a:t>
            </a:r>
            <a:r>
              <a:rPr lang="nl-NL" sz="3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Vraag specifiek door: Waaraan zie je dat het nacht is? Welke kleuren en welke vormen wijzen erop? </a:t>
            </a:r>
          </a:p>
          <a:p>
            <a:pPr marL="0" indent="0">
              <a:lnSpc>
                <a:spcPct val="107000"/>
              </a:lnSpc>
              <a:spcAft>
                <a:spcPts val="800"/>
              </a:spcAft>
              <a:buNone/>
            </a:pPr>
            <a:r>
              <a:rPr lang="nl-NL" sz="3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Vraag naar de beeldende doelen: Hoezo lijkt een schilderij ruimtelijk? Hoe wordt ruimte gesuggereerd? (plaatsing van figuur op vlak en grondlijn, afsnijding van het beeldvlak, maatvoering (</a:t>
            </a:r>
            <a:r>
              <a:rPr lang="nl-NL" sz="38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vooraaan</a:t>
            </a:r>
            <a:r>
              <a:rPr lang="nl-NL" sz="3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groot, achteraan klein)? </a:t>
            </a:r>
          </a:p>
          <a:p>
            <a:pPr>
              <a:lnSpc>
                <a:spcPct val="107000"/>
              </a:lnSpc>
              <a:spcAft>
                <a:spcPts val="800"/>
              </a:spcAft>
            </a:pPr>
            <a:r>
              <a:rPr lang="nl-NL" sz="3800" dirty="0">
                <a:latin typeface="Calibri" panose="020F0502020204030204" pitchFamily="34" charset="0"/>
                <a:ea typeface="Calibri" panose="020F0502020204030204" pitchFamily="34" charset="0"/>
                <a:cs typeface="Times New Roman" panose="02020603050405020304" pitchFamily="18" charset="0"/>
              </a:rPr>
              <a:t>5. Wat vind je van dit kunstwerk?  De laatste, afrondende vraag</a:t>
            </a:r>
          </a:p>
          <a:p>
            <a:endParaRPr lang="nl-NL" dirty="0"/>
          </a:p>
        </p:txBody>
      </p:sp>
    </p:spTree>
    <p:extLst>
      <p:ext uri="{BB962C8B-B14F-4D97-AF65-F5344CB8AC3E}">
        <p14:creationId xmlns:p14="http://schemas.microsoft.com/office/powerpoint/2010/main" val="3221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rPr>
              <a:t>Hoe wordt nacht verbeeldt? </a:t>
            </a:r>
          </a:p>
        </p:txBody>
      </p:sp>
      <p:sp>
        <p:nvSpPr>
          <p:cNvPr id="4" name="AutoShape 2" descr="Bestand:Vincent van Gogh (1853-1890) Caféterras bij nacht (plac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363486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539552" y="6156012"/>
            <a:ext cx="3218253" cy="369332"/>
          </a:xfrm>
          <a:prstGeom prst="rect">
            <a:avLst/>
          </a:prstGeom>
          <a:noFill/>
        </p:spPr>
        <p:txBody>
          <a:bodyPr wrap="none" rtlCol="0">
            <a:spAutoFit/>
          </a:bodyPr>
          <a:lstStyle/>
          <a:p>
            <a:r>
              <a:rPr lang="nl-NL" i="1" dirty="0">
                <a:solidFill>
                  <a:schemeClr val="bg1"/>
                </a:solidFill>
              </a:rPr>
              <a:t>Caféterras bij nacht</a:t>
            </a:r>
            <a:r>
              <a:rPr lang="nl-NL" dirty="0">
                <a:solidFill>
                  <a:schemeClr val="bg1"/>
                </a:solidFill>
              </a:rPr>
              <a:t>, V. van Gogh</a:t>
            </a:r>
          </a:p>
        </p:txBody>
      </p:sp>
      <p:pic>
        <p:nvPicPr>
          <p:cNvPr id="1030" name="Picture 6" descr="Van Gogh - Starry Night - Google Art Proj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333777"/>
            <a:ext cx="4176464" cy="3312911"/>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5220072" y="4941168"/>
            <a:ext cx="2890407" cy="369332"/>
          </a:xfrm>
          <a:prstGeom prst="rect">
            <a:avLst/>
          </a:prstGeom>
          <a:noFill/>
        </p:spPr>
        <p:txBody>
          <a:bodyPr wrap="none" rtlCol="0">
            <a:spAutoFit/>
          </a:bodyPr>
          <a:lstStyle/>
          <a:p>
            <a:r>
              <a:rPr lang="nl-NL" i="1" dirty="0">
                <a:solidFill>
                  <a:schemeClr val="bg1"/>
                </a:solidFill>
              </a:rPr>
              <a:t>De sterrennacht</a:t>
            </a:r>
            <a:r>
              <a:rPr lang="nl-NL" dirty="0">
                <a:solidFill>
                  <a:schemeClr val="bg1"/>
                </a:solidFill>
              </a:rPr>
              <a:t>, V. van Gogh</a:t>
            </a:r>
          </a:p>
        </p:txBody>
      </p:sp>
    </p:spTree>
    <p:extLst>
      <p:ext uri="{BB962C8B-B14F-4D97-AF65-F5344CB8AC3E}">
        <p14:creationId xmlns:p14="http://schemas.microsoft.com/office/powerpoint/2010/main" val="119096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ark at Night, Baden-Baden Max Beckmann - 1936 | Max beckmann, Ar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0649"/>
            <a:ext cx="4608512" cy="267869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3524414" y="2558195"/>
            <a:ext cx="1623650" cy="369332"/>
          </a:xfrm>
          <a:prstGeom prst="rect">
            <a:avLst/>
          </a:prstGeom>
        </p:spPr>
        <p:txBody>
          <a:bodyPr wrap="none">
            <a:spAutoFit/>
          </a:bodyPr>
          <a:lstStyle/>
          <a:p>
            <a:r>
              <a:rPr lang="nl-NL" dirty="0">
                <a:solidFill>
                  <a:schemeClr val="bg1"/>
                </a:solidFill>
              </a:rPr>
              <a:t>Max Beckmann</a:t>
            </a:r>
          </a:p>
        </p:txBody>
      </p:sp>
      <p:pic>
        <p:nvPicPr>
          <p:cNvPr id="7" name="Picture 2" descr="2012_7each_180x240c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05" y="3307131"/>
            <a:ext cx="8549680" cy="3227505"/>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542281" y="6165304"/>
            <a:ext cx="1432123" cy="369332"/>
          </a:xfrm>
          <a:prstGeom prst="rect">
            <a:avLst/>
          </a:prstGeom>
        </p:spPr>
        <p:txBody>
          <a:bodyPr wrap="none">
            <a:spAutoFit/>
          </a:bodyPr>
          <a:lstStyle/>
          <a:p>
            <a:r>
              <a:rPr lang="nl-NL" dirty="0">
                <a:solidFill>
                  <a:schemeClr val="bg1"/>
                </a:solidFill>
              </a:rPr>
              <a:t>Karen </a:t>
            </a:r>
            <a:r>
              <a:rPr lang="nl-NL" dirty="0" err="1">
                <a:solidFill>
                  <a:schemeClr val="bg1"/>
                </a:solidFill>
              </a:rPr>
              <a:t>Kneffel</a:t>
            </a:r>
            <a:endParaRPr lang="nl-NL" dirty="0">
              <a:solidFill>
                <a:schemeClr val="bg1"/>
              </a:solidFill>
            </a:endParaRPr>
          </a:p>
        </p:txBody>
      </p:sp>
    </p:spTree>
    <p:extLst>
      <p:ext uri="{BB962C8B-B14F-4D97-AF65-F5344CB8AC3E}">
        <p14:creationId xmlns:p14="http://schemas.microsoft.com/office/powerpoint/2010/main" val="296315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juliabuennagel.de/files/original/l/2017/07/18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208912" cy="334288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39552" y="6196662"/>
            <a:ext cx="2790187" cy="369332"/>
          </a:xfrm>
          <a:prstGeom prst="rect">
            <a:avLst/>
          </a:prstGeom>
          <a:noFill/>
        </p:spPr>
        <p:txBody>
          <a:bodyPr wrap="none" rtlCol="0">
            <a:spAutoFit/>
          </a:bodyPr>
          <a:lstStyle/>
          <a:p>
            <a:r>
              <a:rPr lang="nl-NL" dirty="0">
                <a:solidFill>
                  <a:schemeClr val="bg1"/>
                </a:solidFill>
              </a:rPr>
              <a:t>Julia </a:t>
            </a:r>
            <a:r>
              <a:rPr lang="nl-NL" dirty="0" err="1">
                <a:solidFill>
                  <a:schemeClr val="bg1"/>
                </a:solidFill>
              </a:rPr>
              <a:t>Bünnagel</a:t>
            </a:r>
            <a:r>
              <a:rPr lang="nl-NL" dirty="0">
                <a:solidFill>
                  <a:schemeClr val="bg1"/>
                </a:solidFill>
              </a:rPr>
              <a:t>, hout en verf</a:t>
            </a:r>
          </a:p>
        </p:txBody>
      </p:sp>
      <p:pic>
        <p:nvPicPr>
          <p:cNvPr id="7171"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051266" y="3622439"/>
            <a:ext cx="3553182" cy="277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07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ate Night Dreams, 1923 - Salvador Da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20688"/>
            <a:ext cx="4143375"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885918" y="2924944"/>
            <a:ext cx="4148553" cy="3301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5364088" y="2132856"/>
            <a:ext cx="3348032" cy="369332"/>
          </a:xfrm>
          <a:prstGeom prst="rect">
            <a:avLst/>
          </a:prstGeom>
          <a:noFill/>
        </p:spPr>
        <p:txBody>
          <a:bodyPr wrap="none" rtlCol="0">
            <a:spAutoFit/>
          </a:bodyPr>
          <a:lstStyle/>
          <a:p>
            <a:r>
              <a:rPr lang="nl-NL" dirty="0">
                <a:solidFill>
                  <a:schemeClr val="bg1"/>
                </a:solidFill>
              </a:rPr>
              <a:t>Salvador Dali, Late </a:t>
            </a:r>
            <a:r>
              <a:rPr lang="nl-NL" dirty="0" err="1">
                <a:solidFill>
                  <a:schemeClr val="bg1"/>
                </a:solidFill>
              </a:rPr>
              <a:t>Night</a:t>
            </a:r>
            <a:r>
              <a:rPr lang="nl-NL" dirty="0">
                <a:solidFill>
                  <a:schemeClr val="bg1"/>
                </a:solidFill>
              </a:rPr>
              <a:t> </a:t>
            </a:r>
            <a:r>
              <a:rPr lang="nl-NL" dirty="0" err="1">
                <a:solidFill>
                  <a:schemeClr val="bg1"/>
                </a:solidFill>
              </a:rPr>
              <a:t>Dreams</a:t>
            </a:r>
            <a:endParaRPr lang="nl-NL" dirty="0">
              <a:solidFill>
                <a:schemeClr val="bg1"/>
              </a:solidFill>
            </a:endParaRPr>
          </a:p>
        </p:txBody>
      </p:sp>
    </p:spTree>
    <p:extLst>
      <p:ext uri="{BB962C8B-B14F-4D97-AF65-F5344CB8AC3E}">
        <p14:creationId xmlns:p14="http://schemas.microsoft.com/office/powerpoint/2010/main" val="246024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2556"/>
            <a:ext cx="3888432" cy="2620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323528" y="2698206"/>
            <a:ext cx="1330877" cy="369332"/>
          </a:xfrm>
          <a:prstGeom prst="rect">
            <a:avLst/>
          </a:prstGeom>
          <a:noFill/>
        </p:spPr>
        <p:txBody>
          <a:bodyPr wrap="none" rtlCol="0">
            <a:spAutoFit/>
          </a:bodyPr>
          <a:lstStyle/>
          <a:p>
            <a:r>
              <a:rPr lang="nl-NL" dirty="0">
                <a:solidFill>
                  <a:schemeClr val="bg1"/>
                </a:solidFill>
              </a:rPr>
              <a:t>H. Rousseau</a:t>
            </a:r>
          </a:p>
        </p:txBody>
      </p:sp>
      <p:pic>
        <p:nvPicPr>
          <p:cNvPr id="2052" name="Picture 4" descr="Sleeping Gi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769" y="307431"/>
            <a:ext cx="2381250" cy="239077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6574816" y="2688304"/>
            <a:ext cx="2747804" cy="369332"/>
          </a:xfrm>
          <a:prstGeom prst="rect">
            <a:avLst/>
          </a:prstGeom>
          <a:noFill/>
        </p:spPr>
        <p:txBody>
          <a:bodyPr wrap="none" rtlCol="0">
            <a:spAutoFit/>
          </a:bodyPr>
          <a:lstStyle/>
          <a:p>
            <a:r>
              <a:rPr lang="nl-NL" dirty="0">
                <a:solidFill>
                  <a:schemeClr val="bg1"/>
                </a:solidFill>
              </a:rPr>
              <a:t>Sleeping girl, R </a:t>
            </a:r>
            <a:r>
              <a:rPr lang="nl-NL" dirty="0" err="1">
                <a:solidFill>
                  <a:schemeClr val="bg1"/>
                </a:solidFill>
              </a:rPr>
              <a:t>Lichtenstein</a:t>
            </a:r>
            <a:endParaRPr lang="nl-NL" dirty="0">
              <a:solidFill>
                <a:schemeClr val="bg1"/>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580" y="3140968"/>
            <a:ext cx="2986667" cy="3437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6064033" y="6507723"/>
            <a:ext cx="1177823" cy="369332"/>
          </a:xfrm>
          <a:prstGeom prst="rect">
            <a:avLst/>
          </a:prstGeom>
          <a:noFill/>
        </p:spPr>
        <p:txBody>
          <a:bodyPr wrap="none" rtlCol="0">
            <a:spAutoFit/>
          </a:bodyPr>
          <a:lstStyle/>
          <a:p>
            <a:r>
              <a:rPr lang="nl-NL" dirty="0">
                <a:solidFill>
                  <a:schemeClr val="bg1"/>
                </a:solidFill>
              </a:rPr>
              <a:t>J. Vermeer</a:t>
            </a:r>
          </a:p>
        </p:txBody>
      </p:sp>
      <p:pic>
        <p:nvPicPr>
          <p:cNvPr id="9" name="Picture 2" descr="Blek_Le_Rat_issa_4 - I Support Street ArtI Support Street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044704"/>
            <a:ext cx="4752528" cy="2438147"/>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581467" y="6482851"/>
            <a:ext cx="1166794" cy="369332"/>
          </a:xfrm>
          <a:prstGeom prst="rect">
            <a:avLst/>
          </a:prstGeom>
          <a:noFill/>
        </p:spPr>
        <p:txBody>
          <a:bodyPr wrap="none" rtlCol="0">
            <a:spAutoFit/>
          </a:bodyPr>
          <a:lstStyle/>
          <a:p>
            <a:r>
              <a:rPr lang="nl-NL" dirty="0">
                <a:solidFill>
                  <a:schemeClr val="bg1"/>
                </a:solidFill>
              </a:rPr>
              <a:t>Blek </a:t>
            </a:r>
            <a:r>
              <a:rPr lang="nl-NL" dirty="0" err="1">
                <a:solidFill>
                  <a:schemeClr val="bg1"/>
                </a:solidFill>
              </a:rPr>
              <a:t>le</a:t>
            </a:r>
            <a:r>
              <a:rPr lang="nl-NL" dirty="0">
                <a:solidFill>
                  <a:schemeClr val="bg1"/>
                </a:solidFill>
              </a:rPr>
              <a:t> Rat</a:t>
            </a:r>
          </a:p>
        </p:txBody>
      </p:sp>
      <p:sp>
        <p:nvSpPr>
          <p:cNvPr id="6" name="Tekstvak 5"/>
          <p:cNvSpPr txBox="1"/>
          <p:nvPr/>
        </p:nvSpPr>
        <p:spPr>
          <a:xfrm>
            <a:off x="597640" y="3270024"/>
            <a:ext cx="2483372" cy="646331"/>
          </a:xfrm>
          <a:prstGeom prst="rect">
            <a:avLst/>
          </a:prstGeom>
          <a:noFill/>
        </p:spPr>
        <p:txBody>
          <a:bodyPr wrap="none" rtlCol="0">
            <a:spAutoFit/>
          </a:bodyPr>
          <a:lstStyle/>
          <a:p>
            <a:r>
              <a:rPr lang="nl-NL" dirty="0">
                <a:solidFill>
                  <a:schemeClr val="bg1"/>
                </a:solidFill>
              </a:rPr>
              <a:t>Is het nacht of dag? </a:t>
            </a:r>
          </a:p>
          <a:p>
            <a:r>
              <a:rPr lang="nl-NL" dirty="0">
                <a:solidFill>
                  <a:schemeClr val="bg1"/>
                </a:solidFill>
              </a:rPr>
              <a:t>Hoe slapen de mensen? </a:t>
            </a:r>
          </a:p>
        </p:txBody>
      </p:sp>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0158" y="374362"/>
            <a:ext cx="2323844" cy="232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p:cNvSpPr txBox="1"/>
          <p:nvPr/>
        </p:nvSpPr>
        <p:spPr>
          <a:xfrm>
            <a:off x="4572000" y="2698206"/>
            <a:ext cx="1207382" cy="369332"/>
          </a:xfrm>
          <a:prstGeom prst="rect">
            <a:avLst/>
          </a:prstGeom>
          <a:noFill/>
        </p:spPr>
        <p:txBody>
          <a:bodyPr wrap="none" rtlCol="0">
            <a:spAutoFit/>
          </a:bodyPr>
          <a:lstStyle/>
          <a:p>
            <a:r>
              <a:rPr lang="nl-NL" dirty="0" err="1">
                <a:solidFill>
                  <a:schemeClr val="bg1"/>
                </a:solidFill>
              </a:rPr>
              <a:t>Ch</a:t>
            </a:r>
            <a:r>
              <a:rPr lang="nl-NL" dirty="0"/>
              <a:t>. </a:t>
            </a:r>
            <a:r>
              <a:rPr lang="nl-NL" dirty="0">
                <a:solidFill>
                  <a:schemeClr val="bg1"/>
                </a:solidFill>
              </a:rPr>
              <a:t>Manne</a:t>
            </a:r>
          </a:p>
        </p:txBody>
      </p:sp>
    </p:spTree>
    <p:extLst>
      <p:ext uri="{BB962C8B-B14F-4D97-AF65-F5344CB8AC3E}">
        <p14:creationId xmlns:p14="http://schemas.microsoft.com/office/powerpoint/2010/main" val="70716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56369"/>
            <a:ext cx="3672408" cy="490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descr="Atelierbesuche | Claus Richter | Atelierbesuc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20688"/>
            <a:ext cx="3528754" cy="5101814"/>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755576" y="5877272"/>
            <a:ext cx="1401538" cy="369332"/>
          </a:xfrm>
          <a:prstGeom prst="rect">
            <a:avLst/>
          </a:prstGeom>
        </p:spPr>
        <p:txBody>
          <a:bodyPr wrap="none">
            <a:spAutoFit/>
          </a:bodyPr>
          <a:lstStyle/>
          <a:p>
            <a:r>
              <a:rPr lang="nl-NL" dirty="0">
                <a:solidFill>
                  <a:schemeClr val="bg1"/>
                </a:solidFill>
              </a:rPr>
              <a:t>Claus Richter</a:t>
            </a:r>
          </a:p>
        </p:txBody>
      </p:sp>
    </p:spTree>
    <p:extLst>
      <p:ext uri="{BB962C8B-B14F-4D97-AF65-F5344CB8AC3E}">
        <p14:creationId xmlns:p14="http://schemas.microsoft.com/office/powerpoint/2010/main" val="451164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rPr>
              <a:t>Werken in de nacht</a:t>
            </a:r>
          </a:p>
        </p:txBody>
      </p:sp>
      <p:pic>
        <p:nvPicPr>
          <p:cNvPr id="14338" name="Picture 2" descr="https://s3.amazonaws.com/assets.saam.media/files/styles/x_large/s3/files/images/1974/SAAM-1974.38.17_1.jpg?itok=mfjqv1l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6466"/>
            <a:ext cx="4176464" cy="29078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340768"/>
            <a:ext cx="4449763"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179512" y="4581128"/>
            <a:ext cx="3019929" cy="369332"/>
          </a:xfrm>
          <a:prstGeom prst="rect">
            <a:avLst/>
          </a:prstGeom>
        </p:spPr>
        <p:txBody>
          <a:bodyPr wrap="none">
            <a:spAutoFit/>
          </a:bodyPr>
          <a:lstStyle/>
          <a:p>
            <a:r>
              <a:rPr lang="nl-NL" dirty="0">
                <a:solidFill>
                  <a:schemeClr val="bg1"/>
                </a:solidFill>
              </a:rPr>
              <a:t>Hans Francis Mack, </a:t>
            </a:r>
            <a:r>
              <a:rPr lang="nl-NL" dirty="0" err="1">
                <a:solidFill>
                  <a:schemeClr val="bg1"/>
                </a:solidFill>
              </a:rPr>
              <a:t>Night</a:t>
            </a:r>
            <a:r>
              <a:rPr lang="nl-NL" dirty="0">
                <a:solidFill>
                  <a:schemeClr val="bg1"/>
                </a:solidFill>
              </a:rPr>
              <a:t> Shift</a:t>
            </a:r>
          </a:p>
        </p:txBody>
      </p:sp>
      <p:sp>
        <p:nvSpPr>
          <p:cNvPr id="5" name="Tekstvak 4"/>
          <p:cNvSpPr txBox="1"/>
          <p:nvPr/>
        </p:nvSpPr>
        <p:spPr>
          <a:xfrm>
            <a:off x="5580112" y="5445224"/>
            <a:ext cx="2756332" cy="369332"/>
          </a:xfrm>
          <a:prstGeom prst="rect">
            <a:avLst/>
          </a:prstGeom>
          <a:noFill/>
        </p:spPr>
        <p:txBody>
          <a:bodyPr wrap="none" rtlCol="0">
            <a:spAutoFit/>
          </a:bodyPr>
          <a:lstStyle/>
          <a:p>
            <a:r>
              <a:rPr lang="nl-NL" dirty="0">
                <a:solidFill>
                  <a:schemeClr val="bg1"/>
                </a:solidFill>
              </a:rPr>
              <a:t>Rembrandt, de Nachtwacht</a:t>
            </a:r>
          </a:p>
        </p:txBody>
      </p:sp>
    </p:spTree>
    <p:extLst>
      <p:ext uri="{BB962C8B-B14F-4D97-AF65-F5344CB8AC3E}">
        <p14:creationId xmlns:p14="http://schemas.microsoft.com/office/powerpoint/2010/main" val="194025032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C72DC6D3B54C49BFC16ED51931ADB9" ma:contentTypeVersion="13" ma:contentTypeDescription="Een nieuw document maken." ma:contentTypeScope="" ma:versionID="e4e3fec6b5bff2289e93705db6c6d890">
  <xsd:schema xmlns:xsd="http://www.w3.org/2001/XMLSchema" xmlns:xs="http://www.w3.org/2001/XMLSchema" xmlns:p="http://schemas.microsoft.com/office/2006/metadata/properties" xmlns:ns2="c5728bf6-68f3-477c-bcb6-271d8b23aa1f" xmlns:ns3="8afc72b4-5f38-4867-a7b5-289c215a79c9" targetNamespace="http://schemas.microsoft.com/office/2006/metadata/properties" ma:root="true" ma:fieldsID="262f0252df52b503381b06b7499f10f6" ns2:_="" ns3:_="">
    <xsd:import namespace="c5728bf6-68f3-477c-bcb6-271d8b23aa1f"/>
    <xsd:import namespace="8afc72b4-5f38-4867-a7b5-289c215a79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728bf6-68f3-477c-bcb6-271d8b23aa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fc72b4-5f38-4867-a7b5-289c215a79c9"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FDCD3A-221F-4A57-A5FB-8D1ED22FF2D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B7C369E-D91F-43D2-A333-E1C8F101FBE3}">
  <ds:schemaRefs>
    <ds:schemaRef ds:uri="http://schemas.microsoft.com/sharepoint/v3/contenttype/forms"/>
  </ds:schemaRefs>
</ds:datastoreItem>
</file>

<file path=customXml/itemProps3.xml><?xml version="1.0" encoding="utf-8"?>
<ds:datastoreItem xmlns:ds="http://schemas.openxmlformats.org/officeDocument/2006/customXml" ds:itemID="{78886D7D-4228-4AD2-B6BA-E4466AE16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728bf6-68f3-477c-bcb6-271d8b23aa1f"/>
    <ds:schemaRef ds:uri="8afc72b4-5f38-4867-a7b5-289c215a79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358</TotalTime>
  <Words>494</Words>
  <Application>Microsoft Office PowerPoint</Application>
  <PresentationFormat>Diavoorstelling (4:3)</PresentationFormat>
  <Paragraphs>61</Paragraphs>
  <Slides>19</Slides>
  <Notes>12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19</vt:i4>
      </vt:variant>
    </vt:vector>
  </HeadingPairs>
  <TitlesOfParts>
    <vt:vector size="22" baseType="lpstr">
      <vt:lpstr>Arial</vt:lpstr>
      <vt:lpstr>Calibri</vt:lpstr>
      <vt:lpstr>Kantoorthema</vt:lpstr>
      <vt:lpstr>Nacht</vt:lpstr>
      <vt:lpstr>PowerPoint-presentatie</vt:lpstr>
      <vt:lpstr>Hoe wordt nacht verbeeldt? </vt:lpstr>
      <vt:lpstr>PowerPoint-presentatie</vt:lpstr>
      <vt:lpstr>PowerPoint-presentatie</vt:lpstr>
      <vt:lpstr>PowerPoint-presentatie</vt:lpstr>
      <vt:lpstr>PowerPoint-presentatie</vt:lpstr>
      <vt:lpstr>PowerPoint-presentatie</vt:lpstr>
      <vt:lpstr>Werken in de nacht</vt:lpstr>
      <vt:lpstr>PowerPoint-presentatie</vt:lpstr>
      <vt:lpstr>PowerPoint-presentatie</vt:lpstr>
      <vt:lpstr>PowerPoint-presentatie</vt:lpstr>
      <vt:lpstr>Kijkdozen</vt:lpstr>
      <vt:lpstr>PowerPoint-presentatie</vt:lpstr>
      <vt:lpstr>PowerPoint-presentatie</vt:lpstr>
      <vt:lpstr>PowerPoint-presentatie</vt:lpstr>
      <vt:lpstr>Techniekvoorbeeld</vt:lpstr>
      <vt:lpstr>Techniekvoorbeeld</vt:lpstr>
      <vt:lpstr>Techniekvoorbeeld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Nacht</dc:title>
  <dc:creator>laptop</dc:creator>
  <cp:lastModifiedBy>Annette Hamelink</cp:lastModifiedBy>
  <cp:revision>37</cp:revision>
  <dcterms:created xsi:type="dcterms:W3CDTF">2020-06-16T08:45:38Z</dcterms:created>
  <dcterms:modified xsi:type="dcterms:W3CDTF">2022-01-03T11:43:05Z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0x0101003EC72DC6D3B54C49BFC16ED51931ADB9</vt:lpwstr>
  </property>
</Properties>
</file>