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0" r:id="rId6"/>
    <p:sldId id="271"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2A5E99-1EA6-1F57-61EA-A003513D6FC1}" v="15" dt="2021-05-25T14:22:00.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eline Slot" userId="S::r.slot@basisschool-de-gazelle.nl::20b6d955-2646-4cda-bf00-0e78f09e7d7d" providerId="AD" clId="Web-{5B2A5E99-1EA6-1F57-61EA-A003513D6FC1}"/>
    <pc:docChg chg="addSld modSld">
      <pc:chgData name="Roeline Slot" userId="S::r.slot@basisschool-de-gazelle.nl::20b6d955-2646-4cda-bf00-0e78f09e7d7d" providerId="AD" clId="Web-{5B2A5E99-1EA6-1F57-61EA-A003513D6FC1}" dt="2021-05-25T14:21:40.755" v="5" actId="14100"/>
      <pc:docMkLst>
        <pc:docMk/>
      </pc:docMkLst>
      <pc:sldChg chg="delSp modSp new">
        <pc:chgData name="Roeline Slot" userId="S::r.slot@basisschool-de-gazelle.nl::20b6d955-2646-4cda-bf00-0e78f09e7d7d" providerId="AD" clId="Web-{5B2A5E99-1EA6-1F57-61EA-A003513D6FC1}" dt="2021-05-25T14:21:40.755" v="5" actId="14100"/>
        <pc:sldMkLst>
          <pc:docMk/>
          <pc:sldMk cId="4056978757" sldId="271"/>
        </pc:sldMkLst>
        <pc:spChg chg="del">
          <ac:chgData name="Roeline Slot" userId="S::r.slot@basisschool-de-gazelle.nl::20b6d955-2646-4cda-bf00-0e78f09e7d7d" providerId="AD" clId="Web-{5B2A5E99-1EA6-1F57-61EA-A003513D6FC1}" dt="2021-05-25T14:21:21.833" v="4"/>
          <ac:spMkLst>
            <pc:docMk/>
            <pc:sldMk cId="4056978757" sldId="271"/>
            <ac:spMk id="2" creationId="{633F317E-8D0C-4167-8832-72117D5533C6}"/>
          </ac:spMkLst>
        </pc:spChg>
        <pc:spChg chg="mod">
          <ac:chgData name="Roeline Slot" userId="S::r.slot@basisschool-de-gazelle.nl::20b6d955-2646-4cda-bf00-0e78f09e7d7d" providerId="AD" clId="Web-{5B2A5E99-1EA6-1F57-61EA-A003513D6FC1}" dt="2021-05-25T14:21:40.755" v="5" actId="14100"/>
          <ac:spMkLst>
            <pc:docMk/>
            <pc:sldMk cId="4056978757" sldId="271"/>
            <ac:spMk id="3" creationId="{CE63E6A7-587C-471E-9317-075436D1B26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nl-NL"/>
              <a:t>Klik om de stijl te bewerken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71D0BA47-7723-457F-98DA-2E6B1A6E9C27}" type="datetimeFigureOut">
              <a:rPr lang="nl-NL" smtClean="0"/>
              <a:t>25-5-2021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DE6BFA3-D683-4558-8377-B191D2208183}" type="slidenum">
              <a:rPr lang="nl-NL" smtClean="0"/>
              <a:t>‹nr.›</a:t>
            </a:fld>
            <a:endParaRPr lang="nl-N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1342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Date Placeholder 2"/>
          <p:cNvSpPr>
            <a:spLocks noGrp="1"/>
          </p:cNvSpPr>
          <p:nvPr>
            <p:ph type="dt" sz="half" idx="10"/>
          </p:nvPr>
        </p:nvSpPr>
        <p:spPr/>
        <p:txBody>
          <a:bodyPr/>
          <a:lstStyle/>
          <a:p>
            <a:fld id="{71D0BA47-7723-457F-98DA-2E6B1A6E9C27}" type="datetimeFigureOut">
              <a:rPr lang="nl-NL" smtClean="0"/>
              <a:t>25-5-2021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DE6BFA3-D683-4558-8377-B191D2208183}" type="slidenum">
              <a:rPr lang="nl-NL" smtClean="0"/>
              <a:t>‹nr.›</a:t>
            </a:fld>
            <a:endParaRPr lang="nl-NL"/>
          </a:p>
        </p:txBody>
      </p:sp>
    </p:spTree>
    <p:extLst>
      <p:ext uri="{BB962C8B-B14F-4D97-AF65-F5344CB8AC3E}">
        <p14:creationId xmlns:p14="http://schemas.microsoft.com/office/powerpoint/2010/main" val="76693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nl-NL"/>
              <a:t>Klik om de stijl te bewerken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1D0BA47-7723-457F-98DA-2E6B1A6E9C27}" type="datetimeFigureOut">
              <a:rPr lang="nl-NL" smtClean="0"/>
              <a:t>25-5-2021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DE6BFA3-D683-4558-8377-B191D2208183}" type="slidenum">
              <a:rPr lang="nl-NL" smtClean="0"/>
              <a:t>‹nr.›</a:t>
            </a:fld>
            <a:endParaRPr lang="nl-NL"/>
          </a:p>
        </p:txBody>
      </p:sp>
    </p:spTree>
    <p:extLst>
      <p:ext uri="{BB962C8B-B14F-4D97-AF65-F5344CB8AC3E}">
        <p14:creationId xmlns:p14="http://schemas.microsoft.com/office/powerpoint/2010/main" val="1785669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1D0BA47-7723-457F-98DA-2E6B1A6E9C27}" type="datetimeFigureOut">
              <a:rPr lang="nl-NL" smtClean="0"/>
              <a:t>25-5-2021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DE6BFA3-D683-4558-8377-B191D2208183}" type="slidenum">
              <a:rPr lang="nl-NL" smtClean="0"/>
              <a:t>‹nr.›</a:t>
            </a:fld>
            <a:endParaRPr lang="nl-N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4066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nl-NL"/>
              <a:t>Klik om de stijl te bewerken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1D0BA47-7723-457F-98DA-2E6B1A6E9C27}" type="datetimeFigureOut">
              <a:rPr lang="nl-NL" smtClean="0"/>
              <a:t>25-5-2021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DE6BFA3-D683-4558-8377-B191D2208183}" type="slidenum">
              <a:rPr lang="nl-NL" smtClean="0"/>
              <a:t>‹nr.›</a:t>
            </a:fld>
            <a:endParaRPr lang="nl-NL"/>
          </a:p>
        </p:txBody>
      </p:sp>
    </p:spTree>
    <p:extLst>
      <p:ext uri="{BB962C8B-B14F-4D97-AF65-F5344CB8AC3E}">
        <p14:creationId xmlns:p14="http://schemas.microsoft.com/office/powerpoint/2010/main" val="906485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nl-NL"/>
              <a:t>Klik om de stijl te bewerken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1D0BA47-7723-457F-98DA-2E6B1A6E9C27}" type="datetimeFigureOut">
              <a:rPr lang="nl-NL" smtClean="0"/>
              <a:t>25-5-2021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DE6BFA3-D683-4558-8377-B191D2208183}" type="slidenum">
              <a:rPr lang="nl-NL" smtClean="0"/>
              <a:t>‹nr.›</a:t>
            </a:fld>
            <a:endParaRPr lang="nl-N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25878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nl-NL"/>
              <a:t>Klik om de stijl te bewerken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1D0BA47-7723-457F-98DA-2E6B1A6E9C27}" type="datetimeFigureOut">
              <a:rPr lang="nl-NL" smtClean="0"/>
              <a:t>25-5-2021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DE6BFA3-D683-4558-8377-B191D2208183}" type="slidenum">
              <a:rPr lang="nl-NL" smtClean="0"/>
              <a:t>‹nr.›</a:t>
            </a:fld>
            <a:endParaRPr lang="nl-NL"/>
          </a:p>
        </p:txBody>
      </p:sp>
    </p:spTree>
    <p:extLst>
      <p:ext uri="{BB962C8B-B14F-4D97-AF65-F5344CB8AC3E}">
        <p14:creationId xmlns:p14="http://schemas.microsoft.com/office/powerpoint/2010/main" val="1398338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1D0BA47-7723-457F-98DA-2E6B1A6E9C27}" type="datetimeFigureOut">
              <a:rPr lang="nl-NL" smtClean="0"/>
              <a:t>25-5-2021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DE6BFA3-D683-4558-8377-B191D2208183}" type="slidenum">
              <a:rPr lang="nl-NL" smtClean="0"/>
              <a:t>‹nr.›</a:t>
            </a:fld>
            <a:endParaRPr lang="nl-NL"/>
          </a:p>
        </p:txBody>
      </p:sp>
    </p:spTree>
    <p:extLst>
      <p:ext uri="{BB962C8B-B14F-4D97-AF65-F5344CB8AC3E}">
        <p14:creationId xmlns:p14="http://schemas.microsoft.com/office/powerpoint/2010/main" val="160400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1D0BA47-7723-457F-98DA-2E6B1A6E9C27}" type="datetimeFigureOut">
              <a:rPr lang="nl-NL" smtClean="0"/>
              <a:t>25-5-2021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DE6BFA3-D683-4558-8377-B191D2208183}" type="slidenum">
              <a:rPr lang="nl-NL" smtClean="0"/>
              <a:t>‹nr.›</a:t>
            </a:fld>
            <a:endParaRPr lang="nl-NL"/>
          </a:p>
        </p:txBody>
      </p:sp>
    </p:spTree>
    <p:extLst>
      <p:ext uri="{BB962C8B-B14F-4D97-AF65-F5344CB8AC3E}">
        <p14:creationId xmlns:p14="http://schemas.microsoft.com/office/powerpoint/2010/main" val="331365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1D0BA47-7723-457F-98DA-2E6B1A6E9C27}" type="datetimeFigureOut">
              <a:rPr lang="nl-NL" smtClean="0"/>
              <a:t>25-5-2021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DE6BFA3-D683-4558-8377-B191D2208183}" type="slidenum">
              <a:rPr lang="nl-NL" smtClean="0"/>
              <a:t>‹nr.›</a:t>
            </a:fld>
            <a:endParaRPr lang="nl-NL"/>
          </a:p>
        </p:txBody>
      </p:sp>
    </p:spTree>
    <p:extLst>
      <p:ext uri="{BB962C8B-B14F-4D97-AF65-F5344CB8AC3E}">
        <p14:creationId xmlns:p14="http://schemas.microsoft.com/office/powerpoint/2010/main" val="136538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nl-NL"/>
              <a:t>Klik om de stijl te bewerken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71D0BA47-7723-457F-98DA-2E6B1A6E9C27}" type="datetimeFigureOut">
              <a:rPr lang="nl-NL" smtClean="0"/>
              <a:t>25-5-2021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DE6BFA3-D683-4558-8377-B191D2208183}" type="slidenum">
              <a:rPr lang="nl-NL" smtClean="0"/>
              <a:t>‹nr.›</a:t>
            </a:fld>
            <a:endParaRPr lang="nl-NL"/>
          </a:p>
        </p:txBody>
      </p:sp>
    </p:spTree>
    <p:extLst>
      <p:ext uri="{BB962C8B-B14F-4D97-AF65-F5344CB8AC3E}">
        <p14:creationId xmlns:p14="http://schemas.microsoft.com/office/powerpoint/2010/main" val="362147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1D0BA47-7723-457F-98DA-2E6B1A6E9C27}" type="datetimeFigureOut">
              <a:rPr lang="nl-NL" smtClean="0"/>
              <a:t>25-5-2021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DE6BFA3-D683-4558-8377-B191D2208183}" type="slidenum">
              <a:rPr lang="nl-NL" smtClean="0"/>
              <a:t>‹nr.›</a:t>
            </a:fld>
            <a:endParaRPr lang="nl-NL"/>
          </a:p>
        </p:txBody>
      </p:sp>
    </p:spTree>
    <p:extLst>
      <p:ext uri="{BB962C8B-B14F-4D97-AF65-F5344CB8AC3E}">
        <p14:creationId xmlns:p14="http://schemas.microsoft.com/office/powerpoint/2010/main" val="184875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1D0BA47-7723-457F-98DA-2E6B1A6E9C27}" type="datetimeFigureOut">
              <a:rPr lang="nl-NL" smtClean="0"/>
              <a:t>25-5-2021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DE6BFA3-D683-4558-8377-B191D2208183}" type="slidenum">
              <a:rPr lang="nl-NL" smtClean="0"/>
              <a:t>‹nr.›</a:t>
            </a:fld>
            <a:endParaRPr lang="nl-NL"/>
          </a:p>
        </p:txBody>
      </p:sp>
    </p:spTree>
    <p:extLst>
      <p:ext uri="{BB962C8B-B14F-4D97-AF65-F5344CB8AC3E}">
        <p14:creationId xmlns:p14="http://schemas.microsoft.com/office/powerpoint/2010/main" val="1975482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71D0BA47-7723-457F-98DA-2E6B1A6E9C27}" type="datetimeFigureOut">
              <a:rPr lang="nl-NL" smtClean="0"/>
              <a:t>25-5-2021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DE6BFA3-D683-4558-8377-B191D2208183}" type="slidenum">
              <a:rPr lang="nl-NL" smtClean="0"/>
              <a:t>‹nr.›</a:t>
            </a:fld>
            <a:endParaRPr lang="nl-NL"/>
          </a:p>
        </p:txBody>
      </p:sp>
    </p:spTree>
    <p:extLst>
      <p:ext uri="{BB962C8B-B14F-4D97-AF65-F5344CB8AC3E}">
        <p14:creationId xmlns:p14="http://schemas.microsoft.com/office/powerpoint/2010/main" val="58959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0BA47-7723-457F-98DA-2E6B1A6E9C27}" type="datetimeFigureOut">
              <a:rPr lang="nl-NL" smtClean="0"/>
              <a:t>25-5-2021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DE6BFA3-D683-4558-8377-B191D2208183}" type="slidenum">
              <a:rPr lang="nl-NL" smtClean="0"/>
              <a:t>‹nr.›</a:t>
            </a:fld>
            <a:endParaRPr lang="nl-NL"/>
          </a:p>
        </p:txBody>
      </p:sp>
    </p:spTree>
    <p:extLst>
      <p:ext uri="{BB962C8B-B14F-4D97-AF65-F5344CB8AC3E}">
        <p14:creationId xmlns:p14="http://schemas.microsoft.com/office/powerpoint/2010/main" val="189186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nl-NL"/>
              <a:t>Klik om de stijl te bewerken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71D0BA47-7723-457F-98DA-2E6B1A6E9C27}" type="datetimeFigureOut">
              <a:rPr lang="nl-NL" smtClean="0"/>
              <a:t>25-5-2021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DE6BFA3-D683-4558-8377-B191D2208183}" type="slidenum">
              <a:rPr lang="nl-NL" smtClean="0"/>
              <a:t>‹nr.›</a:t>
            </a:fld>
            <a:endParaRPr lang="nl-NL"/>
          </a:p>
        </p:txBody>
      </p:sp>
    </p:spTree>
    <p:extLst>
      <p:ext uri="{BB962C8B-B14F-4D97-AF65-F5344CB8AC3E}">
        <p14:creationId xmlns:p14="http://schemas.microsoft.com/office/powerpoint/2010/main" val="183182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nl-NL"/>
              <a:t>Klik om de stijl te bewerken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71D0BA47-7723-457F-98DA-2E6B1A6E9C27}" type="datetimeFigureOut">
              <a:rPr lang="nl-NL" smtClean="0"/>
              <a:t>25-5-2021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DE6BFA3-D683-4558-8377-B191D2208183}" type="slidenum">
              <a:rPr lang="nl-NL" smtClean="0"/>
              <a:t>‹nr.›</a:t>
            </a:fld>
            <a:endParaRPr lang="nl-NL"/>
          </a:p>
        </p:txBody>
      </p:sp>
    </p:spTree>
    <p:extLst>
      <p:ext uri="{BB962C8B-B14F-4D97-AF65-F5344CB8AC3E}">
        <p14:creationId xmlns:p14="http://schemas.microsoft.com/office/powerpoint/2010/main" val="338748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1D0BA47-7723-457F-98DA-2E6B1A6E9C27}" type="datetimeFigureOut">
              <a:rPr lang="nl-NL" smtClean="0"/>
              <a:t>25-5-2021</a:t>
            </a:fld>
            <a:endParaRPr lang="nl-N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nl-N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DE6BFA3-D683-4558-8377-B191D2208183}" type="slidenum">
              <a:rPr lang="nl-NL" smtClean="0"/>
              <a:t>‹nr.›</a:t>
            </a:fld>
            <a:endParaRPr lang="nl-NL"/>
          </a:p>
        </p:txBody>
      </p:sp>
    </p:spTree>
    <p:extLst>
      <p:ext uri="{BB962C8B-B14F-4D97-AF65-F5344CB8AC3E}">
        <p14:creationId xmlns:p14="http://schemas.microsoft.com/office/powerpoint/2010/main" val="306843181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eb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web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8587"/>
            <a:ext cx="11430000" cy="6600825"/>
          </a:xfrm>
          <a:prstGeom prst="rect">
            <a:avLst/>
          </a:prstGeom>
        </p:spPr>
      </p:pic>
      <p:sp>
        <p:nvSpPr>
          <p:cNvPr id="2" name="Titel 1"/>
          <p:cNvSpPr>
            <a:spLocks noGrp="1"/>
          </p:cNvSpPr>
          <p:nvPr>
            <p:ph type="ctrTitle"/>
          </p:nvPr>
        </p:nvSpPr>
        <p:spPr>
          <a:xfrm>
            <a:off x="5512526" y="209006"/>
            <a:ext cx="4833258" cy="1115106"/>
          </a:xfrm>
        </p:spPr>
        <p:txBody>
          <a:bodyPr/>
          <a:lstStyle/>
          <a:p>
            <a:r>
              <a:rPr lang="nl-NL" dirty="0"/>
              <a:t>Kunst &amp; Geld</a:t>
            </a:r>
          </a:p>
        </p:txBody>
      </p:sp>
    </p:spTree>
    <p:extLst>
      <p:ext uri="{BB962C8B-B14F-4D97-AF65-F5344CB8AC3E}">
        <p14:creationId xmlns:p14="http://schemas.microsoft.com/office/powerpoint/2010/main" val="192173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br>
              <a:rPr lang="nl-NL" b="1" dirty="0"/>
            </a:br>
            <a:endParaRPr lang="nl-NL" dirty="0"/>
          </a:p>
        </p:txBody>
      </p:sp>
      <p:sp>
        <p:nvSpPr>
          <p:cNvPr id="4" name="Rechthoek 3"/>
          <p:cNvSpPr/>
          <p:nvPr/>
        </p:nvSpPr>
        <p:spPr>
          <a:xfrm>
            <a:off x="1254034" y="1027906"/>
            <a:ext cx="7741920" cy="369332"/>
          </a:xfrm>
          <a:prstGeom prst="rect">
            <a:avLst/>
          </a:prstGeom>
        </p:spPr>
        <p:txBody>
          <a:bodyPr wrap="square">
            <a:spAutoFit/>
          </a:bodyPr>
          <a:lstStyle/>
          <a:p>
            <a:r>
              <a:rPr lang="nl-NL" b="1" dirty="0"/>
              <a:t>'Duurste schilderij ter wereld van Da Vinci hangt in jacht van Bin Salman' </a:t>
            </a:r>
          </a:p>
        </p:txBody>
      </p:sp>
      <p:sp>
        <p:nvSpPr>
          <p:cNvPr id="5" name="Rechthoek 4"/>
          <p:cNvSpPr/>
          <p:nvPr/>
        </p:nvSpPr>
        <p:spPr>
          <a:xfrm>
            <a:off x="583473" y="1690688"/>
            <a:ext cx="9492343" cy="923330"/>
          </a:xfrm>
          <a:prstGeom prst="rect">
            <a:avLst/>
          </a:prstGeom>
        </p:spPr>
        <p:txBody>
          <a:bodyPr wrap="square">
            <a:spAutoFit/>
          </a:bodyPr>
          <a:lstStyle/>
          <a:p>
            <a:r>
              <a:rPr lang="nl-NL" dirty="0"/>
              <a:t>Een kunstexpert denkt te weten waar Leonardo da Vinci's 'Salvator </a:t>
            </a:r>
            <a:r>
              <a:rPr lang="nl-NL" dirty="0" err="1"/>
              <a:t>Mundi</a:t>
            </a:r>
            <a:r>
              <a:rPr lang="nl-NL" dirty="0"/>
              <a:t>' is gebleven. Het schilderij dat anderhalf jaar geleden voor 450 miljoen dollar werd geveild en sindsdien spoorloos is, zou hangen op een superluxe jacht van de Saoedische kroonprins Mohammed bin Salman. </a:t>
            </a:r>
          </a:p>
        </p:txBody>
      </p:sp>
      <p:sp>
        <p:nvSpPr>
          <p:cNvPr id="6" name="Rechthoek 5"/>
          <p:cNvSpPr/>
          <p:nvPr/>
        </p:nvSpPr>
        <p:spPr>
          <a:xfrm>
            <a:off x="6252754" y="3840705"/>
            <a:ext cx="5486400" cy="1754326"/>
          </a:xfrm>
          <a:prstGeom prst="rect">
            <a:avLst/>
          </a:prstGeom>
        </p:spPr>
        <p:txBody>
          <a:bodyPr wrap="square">
            <a:spAutoFit/>
          </a:bodyPr>
          <a:lstStyle/>
          <a:p>
            <a:r>
              <a:rPr lang="nl-NL" dirty="0"/>
              <a:t>Het portret van Jezus als 'Redder van de wereld' werd in november 2017 het duurste schilderij ter wereld. Volgens verschillende media deed de Saoedische prins </a:t>
            </a:r>
            <a:r>
              <a:rPr lang="nl-NL" dirty="0" err="1"/>
              <a:t>Badr</a:t>
            </a:r>
            <a:r>
              <a:rPr lang="nl-NL" dirty="0"/>
              <a:t> bin Abdullah bin </a:t>
            </a:r>
            <a:r>
              <a:rPr lang="nl-NL" dirty="0" err="1"/>
              <a:t>Farhan</a:t>
            </a:r>
            <a:r>
              <a:rPr lang="nl-NL" dirty="0"/>
              <a:t>, een familielid van kroonprins Mohammed bin Salman, het hoogste bod in opdracht van de autoriteiten in Abu Dhabi.</a:t>
            </a:r>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215096"/>
            <a:ext cx="5582194" cy="3139984"/>
          </a:xfrm>
          <a:prstGeom prst="rect">
            <a:avLst/>
          </a:prstGeom>
        </p:spPr>
      </p:pic>
    </p:spTree>
    <p:extLst>
      <p:ext uri="{BB962C8B-B14F-4D97-AF65-F5344CB8AC3E}">
        <p14:creationId xmlns:p14="http://schemas.microsoft.com/office/powerpoint/2010/main" val="2760853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Leonardo da Vinci's 'Salvator </a:t>
            </a:r>
            <a:r>
              <a:rPr lang="nl-NL" dirty="0" err="1"/>
              <a:t>Mundi</a:t>
            </a:r>
            <a:r>
              <a:rPr lang="nl-NL" dirty="0"/>
              <a:t>'</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462" y="1371600"/>
            <a:ext cx="9753600" cy="5486400"/>
          </a:xfrm>
          <a:prstGeom prst="rect">
            <a:avLst/>
          </a:prstGeom>
        </p:spPr>
      </p:pic>
    </p:spTree>
    <p:extLst>
      <p:ext uri="{BB962C8B-B14F-4D97-AF65-F5344CB8AC3E}">
        <p14:creationId xmlns:p14="http://schemas.microsoft.com/office/powerpoint/2010/main" val="328679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498" y="183621"/>
            <a:ext cx="8534400" cy="1507067"/>
          </a:xfrm>
        </p:spPr>
        <p:txBody>
          <a:bodyPr>
            <a:normAutofit fontScale="90000"/>
          </a:bodyPr>
          <a:lstStyle/>
          <a:p>
            <a:br>
              <a:rPr lang="nl-NL" dirty="0"/>
            </a:br>
            <a:r>
              <a:rPr lang="nl-NL" b="1" dirty="0"/>
              <a:t>Duurste schilderij ooit van kunstenaar die nog leeft geveild</a:t>
            </a:r>
            <a:br>
              <a:rPr lang="nl-NL" dirty="0"/>
            </a:br>
            <a:endParaRPr lang="nl-NL" dirty="0"/>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l="14264" t="1742" r="13658" b="-1742"/>
          <a:stretch/>
        </p:blipFill>
        <p:spPr>
          <a:xfrm>
            <a:off x="714102" y="1787393"/>
            <a:ext cx="5765075" cy="4499064"/>
          </a:xfrm>
          <a:prstGeom prst="rect">
            <a:avLst/>
          </a:prstGeom>
        </p:spPr>
      </p:pic>
      <p:sp>
        <p:nvSpPr>
          <p:cNvPr id="5" name="Rechthoek 4"/>
          <p:cNvSpPr/>
          <p:nvPr/>
        </p:nvSpPr>
        <p:spPr>
          <a:xfrm>
            <a:off x="6723017" y="1690688"/>
            <a:ext cx="4833257" cy="4247317"/>
          </a:xfrm>
          <a:prstGeom prst="rect">
            <a:avLst/>
          </a:prstGeom>
        </p:spPr>
        <p:txBody>
          <a:bodyPr wrap="square">
            <a:spAutoFit/>
          </a:bodyPr>
          <a:lstStyle/>
          <a:p>
            <a:r>
              <a:rPr lang="nl-NL" dirty="0"/>
              <a:t>16 november 2018 Een schilderij van een Britse kunstenaar is voor 79 miljoen euro verkocht op een veiling. Nog nooit eerder betaalde iemand zoveel voor een schilderij van kunstenaar die nog leeft. </a:t>
            </a:r>
            <a:br>
              <a:rPr lang="nl-NL" dirty="0"/>
            </a:br>
            <a:r>
              <a:rPr lang="nl-NL" b="1" dirty="0"/>
              <a:t>David </a:t>
            </a:r>
            <a:r>
              <a:rPr lang="nl-NL" b="1" dirty="0" err="1"/>
              <a:t>Hockney</a:t>
            </a:r>
            <a:br>
              <a:rPr lang="nl-NL" dirty="0"/>
            </a:br>
            <a:r>
              <a:rPr lang="nl-NL" dirty="0"/>
              <a:t>Het schilderij is gemaakt door David </a:t>
            </a:r>
            <a:r>
              <a:rPr lang="nl-NL" dirty="0" err="1"/>
              <a:t>Hockney</a:t>
            </a:r>
            <a:r>
              <a:rPr lang="nl-NL" dirty="0"/>
              <a:t>. Hij is nu 81 jaar en staat bekend om zijn schilderijen van zwembaden. Hij vindt vooral de kleuren van bewegend water erg mooi. Op het schilderij kijkt een man naar een persoon die onder water naar hem toe zwemt. Volgens kenners is het een groot meesterwerk. David </a:t>
            </a:r>
            <a:r>
              <a:rPr lang="nl-NL" dirty="0" err="1"/>
              <a:t>Hockney</a:t>
            </a:r>
            <a:r>
              <a:rPr lang="nl-NL" dirty="0"/>
              <a:t> werkte er twee weken lang meer dan 18 uur per dag aan. </a:t>
            </a:r>
            <a:br>
              <a:rPr lang="nl-NL" dirty="0"/>
            </a:br>
            <a:endParaRPr lang="nl-NL" dirty="0"/>
          </a:p>
        </p:txBody>
      </p:sp>
    </p:spTree>
    <p:extLst>
      <p:ext uri="{BB962C8B-B14F-4D97-AF65-F5344CB8AC3E}">
        <p14:creationId xmlns:p14="http://schemas.microsoft.com/office/powerpoint/2010/main" val="2556417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71892" y="0"/>
            <a:ext cx="8534400" cy="1507067"/>
          </a:xfrm>
        </p:spPr>
        <p:txBody>
          <a:bodyPr/>
          <a:lstStyle/>
          <a:p>
            <a:r>
              <a:rPr lang="nl-NL" dirty="0"/>
              <a:t>Mooie bankbiljetten</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332" y="1878194"/>
            <a:ext cx="6353175" cy="3571875"/>
          </a:xfrm>
          <a:prstGeom prst="rect">
            <a:avLst/>
          </a:prstGeom>
        </p:spPr>
      </p:pic>
    </p:spTree>
    <p:extLst>
      <p:ext uri="{BB962C8B-B14F-4D97-AF65-F5344CB8AC3E}">
        <p14:creationId xmlns:p14="http://schemas.microsoft.com/office/powerpoint/2010/main" val="3487619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030" y="182880"/>
            <a:ext cx="6174798" cy="6380625"/>
          </a:xfrm>
          <a:prstGeom prst="rect">
            <a:avLst/>
          </a:prstGeom>
        </p:spPr>
      </p:pic>
    </p:spTree>
    <p:extLst>
      <p:ext uri="{BB962C8B-B14F-4D97-AF65-F5344CB8AC3E}">
        <p14:creationId xmlns:p14="http://schemas.microsoft.com/office/powerpoint/2010/main" val="3113444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0" y="95250"/>
            <a:ext cx="8890000" cy="6667500"/>
          </a:xfrm>
          <a:prstGeom prst="rect">
            <a:avLst/>
          </a:prstGeom>
        </p:spPr>
      </p:pic>
    </p:spTree>
    <p:extLst>
      <p:ext uri="{BB962C8B-B14F-4D97-AF65-F5344CB8AC3E}">
        <p14:creationId xmlns:p14="http://schemas.microsoft.com/office/powerpoint/2010/main" val="3219900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703" y="174827"/>
            <a:ext cx="5693567" cy="6205988"/>
          </a:xfrm>
          <a:prstGeom prst="rect">
            <a:avLst/>
          </a:prstGeom>
        </p:spPr>
      </p:pic>
      <p:sp>
        <p:nvSpPr>
          <p:cNvPr id="5" name="Rechthoek 4"/>
          <p:cNvSpPr/>
          <p:nvPr/>
        </p:nvSpPr>
        <p:spPr>
          <a:xfrm>
            <a:off x="572687" y="548640"/>
            <a:ext cx="4254626" cy="369332"/>
          </a:xfrm>
          <a:prstGeom prst="rect">
            <a:avLst/>
          </a:prstGeom>
        </p:spPr>
        <p:txBody>
          <a:bodyPr wrap="none">
            <a:spAutoFit/>
          </a:bodyPr>
          <a:lstStyle/>
          <a:p>
            <a:r>
              <a:rPr lang="nl-NL" b="1" dirty="0"/>
              <a:t>Wat zijn de afbeeldingen op eurobiljetten?</a:t>
            </a:r>
          </a:p>
        </p:txBody>
      </p:sp>
      <p:sp>
        <p:nvSpPr>
          <p:cNvPr id="6" name="Rechthoek 5"/>
          <p:cNvSpPr/>
          <p:nvPr/>
        </p:nvSpPr>
        <p:spPr>
          <a:xfrm>
            <a:off x="276595" y="5160729"/>
            <a:ext cx="5157554" cy="1200329"/>
          </a:xfrm>
          <a:prstGeom prst="rect">
            <a:avLst/>
          </a:prstGeom>
        </p:spPr>
        <p:txBody>
          <a:bodyPr wrap="square">
            <a:spAutoFit/>
          </a:bodyPr>
          <a:lstStyle/>
          <a:p>
            <a:r>
              <a:rPr lang="nl-NL" dirty="0"/>
              <a:t>De poorten, vensters en bruggen op de biljetten zijn onbestaande bouwwerken. Ze stellen verschillende stijlen en periodes voor de </a:t>
            </a:r>
            <a:r>
              <a:rPr lang="nl-NL" dirty="0" err="1"/>
              <a:t>de</a:t>
            </a:r>
            <a:r>
              <a:rPr lang="nl-NL" dirty="0"/>
              <a:t> Europese beschaving.</a:t>
            </a:r>
          </a:p>
        </p:txBody>
      </p:sp>
    </p:spTree>
    <p:extLst>
      <p:ext uri="{BB962C8B-B14F-4D97-AF65-F5344CB8AC3E}">
        <p14:creationId xmlns:p14="http://schemas.microsoft.com/office/powerpoint/2010/main" val="83192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2037" y="490098"/>
            <a:ext cx="8534400" cy="1507067"/>
          </a:xfrm>
        </p:spPr>
        <p:txBody>
          <a:bodyPr/>
          <a:lstStyle/>
          <a:p>
            <a:r>
              <a:rPr lang="nl-NL" dirty="0"/>
              <a:t>Kunstbeschouwing</a:t>
            </a:r>
          </a:p>
        </p:txBody>
      </p:sp>
      <p:sp>
        <p:nvSpPr>
          <p:cNvPr id="3" name="Tijdelijke aanduiding voor inhoud 2"/>
          <p:cNvSpPr>
            <a:spLocks noGrp="1"/>
          </p:cNvSpPr>
          <p:nvPr>
            <p:ph idx="1"/>
          </p:nvPr>
        </p:nvSpPr>
        <p:spPr>
          <a:xfrm>
            <a:off x="820965" y="1817914"/>
            <a:ext cx="8534400" cy="3615267"/>
          </a:xfrm>
        </p:spPr>
        <p:txBody>
          <a:bodyPr>
            <a:normAutofit fontScale="77500" lnSpcReduction="20000"/>
          </a:bodyPr>
          <a:lstStyle/>
          <a:p>
            <a:pPr>
              <a:lnSpc>
                <a:spcPct val="107000"/>
              </a:lnSpc>
              <a:spcAft>
                <a:spcPts val="800"/>
              </a:spcAft>
            </a:pPr>
            <a:r>
              <a:rPr lang="nl-NL" dirty="0">
                <a:solidFill>
                  <a:schemeClr val="tx1"/>
                </a:solidFill>
                <a:latin typeface="Arial" panose="020B0604020202020204" pitchFamily="34" charset="0"/>
                <a:ea typeface="Calibri" panose="020F0502020204030204" pitchFamily="34" charset="0"/>
                <a:cs typeface="Arial" panose="020B0604020202020204" pitchFamily="34" charset="0"/>
              </a:rPr>
              <a:t>1. Wat is je eerste indruk?  Stel open vragen, zoals: Wie wil wat vertellen over dit beeld? Waar doet dit beeld je aan denken? Heb je eerder zoiets gezien? Geef kinderen de kans spontaan te reageren, maar ga er nog niet te diep op in.</a:t>
            </a:r>
          </a:p>
          <a:p>
            <a:pPr>
              <a:lnSpc>
                <a:spcPct val="107000"/>
              </a:lnSpc>
              <a:spcAft>
                <a:spcPts val="800"/>
              </a:spcAft>
            </a:pPr>
            <a:r>
              <a:rPr lang="nl-NL" dirty="0">
                <a:solidFill>
                  <a:schemeClr val="tx1"/>
                </a:solidFill>
                <a:latin typeface="Arial" panose="020B0604020202020204" pitchFamily="34" charset="0"/>
                <a:ea typeface="Calibri" panose="020F0502020204030204" pitchFamily="34" charset="0"/>
                <a:cs typeface="Arial" panose="020B0604020202020204" pitchFamily="34" charset="0"/>
              </a:rPr>
              <a:t>2. Wat zie je? Vraag kinderen te beschrijven wat ze zien: Wat stelt het werk voor? Welke kleuren zie je? Wat kun je vertellen over de vormen? Hoe is het gemaakt?</a:t>
            </a:r>
          </a:p>
          <a:p>
            <a:pPr>
              <a:lnSpc>
                <a:spcPct val="107000"/>
              </a:lnSpc>
              <a:spcAft>
                <a:spcPts val="800"/>
              </a:spcAft>
            </a:pPr>
            <a:r>
              <a:rPr lang="nl-NL" dirty="0">
                <a:solidFill>
                  <a:schemeClr val="tx1"/>
                </a:solidFill>
                <a:latin typeface="Arial" panose="020B0604020202020204" pitchFamily="34" charset="0"/>
                <a:ea typeface="Calibri" panose="020F0502020204030204" pitchFamily="34" charset="0"/>
                <a:cs typeface="Arial" panose="020B0604020202020204" pitchFamily="34" charset="0"/>
              </a:rPr>
              <a:t>3. Wat betekent het? Deze kernvraag zoals hierboven geformuleerd is te moeilijk voor kinderen. Pas de vraag daarom aan en vraag bijvoorbeeld: Wat gebeurt er precies? of Wat zal er gebeuren? Waar doet het je aan  denken? Zou dit in het echt ook zo zijn? Wat wil de maker met dit werk vertellen?</a:t>
            </a:r>
          </a:p>
          <a:p>
            <a:pPr>
              <a:lnSpc>
                <a:spcPct val="107000"/>
              </a:lnSpc>
              <a:spcAft>
                <a:spcPts val="800"/>
              </a:spcAft>
            </a:pPr>
            <a:r>
              <a:rPr lang="nl-NL" dirty="0">
                <a:solidFill>
                  <a:schemeClr val="tx1"/>
                </a:solidFill>
                <a:latin typeface="Arial" panose="020B0604020202020204" pitchFamily="34" charset="0"/>
                <a:ea typeface="Calibri" panose="020F0502020204030204" pitchFamily="34" charset="0"/>
                <a:cs typeface="Arial" panose="020B0604020202020204" pitchFamily="34" charset="0"/>
              </a:rPr>
              <a:t>4. Hoe weet je dat? Leid hierbij de associaties van de kinderen weer terug naar het kunstwerk.</a:t>
            </a:r>
          </a:p>
          <a:p>
            <a:pPr>
              <a:lnSpc>
                <a:spcPct val="107000"/>
              </a:lnSpc>
              <a:spcAft>
                <a:spcPts val="800"/>
              </a:spcAft>
            </a:pPr>
            <a:r>
              <a:rPr lang="nl-NL" dirty="0">
                <a:solidFill>
                  <a:schemeClr val="tx1"/>
                </a:solidFill>
                <a:latin typeface="Arial" panose="020B0604020202020204" pitchFamily="34" charset="0"/>
                <a:ea typeface="Calibri" panose="020F0502020204030204" pitchFamily="34" charset="0"/>
                <a:cs typeface="Arial" panose="020B0604020202020204" pitchFamily="34" charset="0"/>
              </a:rPr>
              <a:t>5. Wat vind je van dit kunstwerk?  De laatste, afrondende vraag (die in werkelijkheid vaak – onterecht – als eerste beantwoord wordt).</a:t>
            </a:r>
          </a:p>
          <a:p>
            <a:endParaRPr lang="nl-NL" dirty="0"/>
          </a:p>
        </p:txBody>
      </p:sp>
    </p:spTree>
    <p:extLst>
      <p:ext uri="{BB962C8B-B14F-4D97-AF65-F5344CB8AC3E}">
        <p14:creationId xmlns:p14="http://schemas.microsoft.com/office/powerpoint/2010/main" val="1078641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E63E6A7-587C-471E-9317-075436D1B26E}"/>
              </a:ext>
            </a:extLst>
          </p:cNvPr>
          <p:cNvSpPr>
            <a:spLocks noGrp="1"/>
          </p:cNvSpPr>
          <p:nvPr>
            <p:ph idx="1"/>
          </p:nvPr>
        </p:nvSpPr>
        <p:spPr>
          <a:xfrm>
            <a:off x="684212" y="685800"/>
            <a:ext cx="9001432" cy="3455493"/>
          </a:xfrm>
        </p:spPr>
        <p:txBody>
          <a:bodyPr>
            <a:normAutofit fontScale="25000" lnSpcReduction="20000"/>
          </a:bodyPr>
          <a:lstStyle/>
          <a:p>
            <a:pPr>
              <a:buClr>
                <a:srgbClr val="FFFFFF"/>
              </a:buClr>
            </a:pPr>
            <a:r>
              <a:rPr lang="nl-NL" dirty="0">
                <a:ea typeface="+mn-lt"/>
                <a:cs typeface="+mn-lt"/>
              </a:rPr>
              <a:t>Het is interessant om kunst, waarde van kunst en wat er voor betaald wordt te belichten, deze keer. Ook in de eeuwige kloof tussen de arme, onbegrepen kunstenaar en de prijzen die zijn of haar werk opleveren ha zijn/haar dood zit mooie gespreksstof. </a:t>
            </a:r>
            <a:endParaRPr lang="nl-NL" dirty="0"/>
          </a:p>
          <a:p>
            <a:pPr>
              <a:buClr>
                <a:srgbClr val="FFFFFF"/>
              </a:buClr>
            </a:pPr>
            <a:r>
              <a:rPr lang="nl-NL" dirty="0">
                <a:ea typeface="+mn-lt"/>
                <a:cs typeface="+mn-lt"/>
              </a:rPr>
              <a:t>  </a:t>
            </a:r>
            <a:endParaRPr lang="nl-NL"/>
          </a:p>
          <a:p>
            <a:pPr>
              <a:buClr>
                <a:srgbClr val="FFFFFF"/>
              </a:buClr>
            </a:pPr>
            <a:r>
              <a:rPr lang="nl-NL" dirty="0">
                <a:ea typeface="+mn-lt"/>
                <a:cs typeface="+mn-lt"/>
              </a:rPr>
              <a:t>richting waarde (voor onze cultuur): </a:t>
            </a:r>
            <a:endParaRPr lang="nl-NL"/>
          </a:p>
          <a:p>
            <a:pPr>
              <a:buClr>
                <a:srgbClr val="FFFFFF"/>
              </a:buClr>
            </a:pPr>
            <a:r>
              <a:rPr lang="nl-NL" dirty="0">
                <a:ea typeface="+mn-lt"/>
                <a:cs typeface="+mn-lt"/>
              </a:rPr>
              <a:t>  </a:t>
            </a:r>
            <a:endParaRPr lang="nl-NL"/>
          </a:p>
          <a:p>
            <a:pPr>
              <a:buClr>
                <a:srgbClr val="FFFFFF"/>
              </a:buClr>
            </a:pPr>
            <a:r>
              <a:rPr lang="nl-NL" dirty="0">
                <a:ea typeface="+mn-lt"/>
                <a:cs typeface="+mn-lt"/>
              </a:rPr>
              <a:t>wat vertelt oude kunst ons?  (over geld in die tijd; bv. over arm/rijk/geloof) </a:t>
            </a:r>
            <a:endParaRPr lang="nl-NL" dirty="0"/>
          </a:p>
          <a:p>
            <a:pPr>
              <a:buClr>
                <a:srgbClr val="FFFFFF"/>
              </a:buClr>
            </a:pPr>
            <a:r>
              <a:rPr lang="nl-NL" dirty="0">
                <a:ea typeface="+mn-lt"/>
                <a:cs typeface="+mn-lt"/>
              </a:rPr>
              <a:t>wat vertelt nieuwe kunst ons? (bv over technologie/vooruitgang/robots) </a:t>
            </a:r>
            <a:endParaRPr lang="nl-NL" dirty="0"/>
          </a:p>
          <a:p>
            <a:pPr>
              <a:buClr>
                <a:srgbClr val="FFFFFF"/>
              </a:buClr>
            </a:pPr>
            <a:r>
              <a:rPr lang="nl-NL" dirty="0">
                <a:ea typeface="+mn-lt"/>
                <a:cs typeface="+mn-lt"/>
              </a:rPr>
              <a:t>  </a:t>
            </a:r>
            <a:endParaRPr lang="nl-NL"/>
          </a:p>
          <a:p>
            <a:pPr>
              <a:buClr>
                <a:srgbClr val="FFFFFF"/>
              </a:buClr>
            </a:pPr>
            <a:r>
              <a:rPr lang="nl-NL" dirty="0">
                <a:ea typeface="+mn-lt"/>
                <a:cs typeface="+mn-lt"/>
              </a:rPr>
              <a:t>  </a:t>
            </a:r>
            <a:endParaRPr lang="nl-NL"/>
          </a:p>
          <a:p>
            <a:pPr>
              <a:buClr>
                <a:srgbClr val="FFFFFF"/>
              </a:buClr>
            </a:pPr>
            <a:r>
              <a:rPr lang="nl-NL" dirty="0">
                <a:ea typeface="+mn-lt"/>
                <a:cs typeface="+mn-lt"/>
              </a:rPr>
              <a:t>vroeger zag je veel schilderijen en beelden van marmer, nu veel minder, ook andere materialen. Zoals kunstwerken met </a:t>
            </a:r>
            <a:r>
              <a:rPr lang="nl-NL" dirty="0" err="1">
                <a:ea typeface="+mn-lt"/>
                <a:cs typeface="+mn-lt"/>
              </a:rPr>
              <a:t>neon-letters</a:t>
            </a:r>
            <a:r>
              <a:rPr lang="nl-NL" dirty="0">
                <a:ea typeface="+mn-lt"/>
                <a:cs typeface="+mn-lt"/>
              </a:rPr>
              <a:t>, net als reclameborden, of met plastic </a:t>
            </a:r>
            <a:r>
              <a:rPr lang="nl-NL" dirty="0" err="1">
                <a:ea typeface="+mn-lt"/>
                <a:cs typeface="+mn-lt"/>
              </a:rPr>
              <a:t>electriciteit</a:t>
            </a:r>
            <a:r>
              <a:rPr lang="nl-NL" dirty="0">
                <a:ea typeface="+mn-lt"/>
                <a:cs typeface="+mn-lt"/>
              </a:rPr>
              <a:t> buizen (waar je ook papieren pijltjes mee kan schieten). Als jij kunstenaar was, zou je dan schilderen of iets heel anders gebruiken om kunst te maken? </a:t>
            </a:r>
            <a:endParaRPr lang="nl-NL" dirty="0"/>
          </a:p>
          <a:p>
            <a:pPr>
              <a:buClr>
                <a:srgbClr val="FFFFFF"/>
              </a:buClr>
            </a:pPr>
            <a:r>
              <a:rPr lang="nl-NL" dirty="0">
                <a:ea typeface="+mn-lt"/>
                <a:cs typeface="+mn-lt"/>
              </a:rPr>
              <a:t>  </a:t>
            </a:r>
            <a:endParaRPr lang="nl-NL"/>
          </a:p>
          <a:p>
            <a:pPr>
              <a:buClr>
                <a:srgbClr val="FFFFFF"/>
              </a:buClr>
            </a:pPr>
            <a:r>
              <a:rPr lang="nl-NL" dirty="0">
                <a:ea typeface="+mn-lt"/>
                <a:cs typeface="+mn-lt"/>
              </a:rPr>
              <a:t>welk kunstwerk zou jij dan maken over 'geld' met dat materiaal/idee? </a:t>
            </a:r>
            <a:endParaRPr lang="nl-NL" dirty="0"/>
          </a:p>
          <a:p>
            <a:pPr>
              <a:buClr>
                <a:srgbClr val="FFFFFF"/>
              </a:buClr>
            </a:pPr>
            <a:r>
              <a:rPr lang="nl-NL" dirty="0">
                <a:ea typeface="+mn-lt"/>
                <a:cs typeface="+mn-lt"/>
              </a:rPr>
              <a:t>  </a:t>
            </a:r>
            <a:endParaRPr lang="nl-NL"/>
          </a:p>
          <a:p>
            <a:pPr>
              <a:buClr>
                <a:srgbClr val="FFFFFF"/>
              </a:buClr>
            </a:pPr>
            <a:r>
              <a:rPr lang="nl-NL" dirty="0">
                <a:ea typeface="+mn-lt"/>
                <a:cs typeface="+mn-lt"/>
              </a:rPr>
              <a:t>hoe zouden ze dan over 250 jaar naar jouw kunstwerk kijken? </a:t>
            </a:r>
            <a:endParaRPr lang="nl-NL" dirty="0"/>
          </a:p>
          <a:p>
            <a:pPr>
              <a:buClr>
                <a:srgbClr val="FFFFFF"/>
              </a:buClr>
            </a:pPr>
            <a:r>
              <a:rPr lang="nl-NL" dirty="0">
                <a:ea typeface="+mn-lt"/>
                <a:cs typeface="+mn-lt"/>
              </a:rPr>
              <a:t>wat zouden ze er voor betalen? waarom? </a:t>
            </a:r>
            <a:endParaRPr lang="nl-NL" dirty="0"/>
          </a:p>
          <a:p>
            <a:pPr>
              <a:buClr>
                <a:srgbClr val="FFFFFF"/>
              </a:buClr>
            </a:pPr>
            <a:r>
              <a:rPr lang="nl-NL" dirty="0">
                <a:ea typeface="+mn-lt"/>
                <a:cs typeface="+mn-lt"/>
              </a:rPr>
              <a:t>  </a:t>
            </a:r>
            <a:endParaRPr lang="nl-NL"/>
          </a:p>
          <a:p>
            <a:pPr>
              <a:buClr>
                <a:srgbClr val="FFFFFF"/>
              </a:buClr>
            </a:pPr>
            <a:r>
              <a:rPr lang="nl-NL" dirty="0">
                <a:ea typeface="+mn-lt"/>
                <a:cs typeface="+mn-lt"/>
              </a:rPr>
              <a:t>Waarom kan kunst dan zo duur worden? </a:t>
            </a:r>
            <a:endParaRPr lang="nl-NL" dirty="0"/>
          </a:p>
          <a:p>
            <a:pPr>
              <a:buClr>
                <a:srgbClr val="FFFFFF"/>
              </a:buClr>
            </a:pPr>
            <a:r>
              <a:rPr lang="nl-NL" dirty="0">
                <a:ea typeface="+mn-lt"/>
                <a:cs typeface="+mn-lt"/>
              </a:rPr>
              <a:t>  </a:t>
            </a:r>
            <a:endParaRPr lang="nl-NL"/>
          </a:p>
          <a:p>
            <a:pPr>
              <a:buClr>
                <a:srgbClr val="FFFFFF"/>
              </a:buClr>
            </a:pPr>
            <a:r>
              <a:rPr lang="nl-NL" dirty="0">
                <a:ea typeface="+mn-lt"/>
                <a:cs typeface="+mn-lt"/>
              </a:rPr>
              <a:t>Je hebt het met de leerlingen dan meer over betekenis van kunst zelf, of wat er met kunst gebeurd door de jaren heen. wat het gaat vertellen. bv. over geld - arm/rijk. vooruitgang.       </a:t>
            </a:r>
            <a:r>
              <a:rPr lang="nl-NL" dirty="0" err="1">
                <a:ea typeface="+mn-lt"/>
                <a:cs typeface="+mn-lt"/>
              </a:rPr>
              <a:t>ipv</a:t>
            </a:r>
            <a:r>
              <a:rPr lang="nl-NL" dirty="0">
                <a:ea typeface="+mn-lt"/>
                <a:cs typeface="+mn-lt"/>
              </a:rPr>
              <a:t> betekenis van een kunstwerk specifiek. </a:t>
            </a:r>
            <a:endParaRPr lang="nl-NL" dirty="0"/>
          </a:p>
        </p:txBody>
      </p:sp>
    </p:spTree>
    <p:extLst>
      <p:ext uri="{BB962C8B-B14F-4D97-AF65-F5344CB8AC3E}">
        <p14:creationId xmlns:p14="http://schemas.microsoft.com/office/powerpoint/2010/main" val="405697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2224" y="644434"/>
            <a:ext cx="8534400" cy="1507067"/>
          </a:xfrm>
        </p:spPr>
        <p:txBody>
          <a:bodyPr/>
          <a:lstStyle/>
          <a:p>
            <a:r>
              <a:rPr lang="nl-NL" b="1" dirty="0"/>
              <a:t>Kunst is Geld</a:t>
            </a:r>
            <a:br>
              <a:rPr lang="nl-NL" b="1" dirty="0"/>
            </a:br>
            <a:endParaRPr lang="nl-NL" dirty="0"/>
          </a:p>
        </p:txBody>
      </p:sp>
      <p:sp>
        <p:nvSpPr>
          <p:cNvPr id="3" name="Tijdelijke aanduiding voor inhoud 2"/>
          <p:cNvSpPr>
            <a:spLocks noGrp="1"/>
          </p:cNvSpPr>
          <p:nvPr>
            <p:ph idx="1"/>
          </p:nvPr>
        </p:nvSpPr>
        <p:spPr>
          <a:xfrm>
            <a:off x="684212" y="1507067"/>
            <a:ext cx="8534400" cy="3615267"/>
          </a:xfrm>
        </p:spPr>
        <p:txBody>
          <a:bodyPr>
            <a:normAutofit fontScale="47500" lnSpcReduction="20000"/>
          </a:bodyPr>
          <a:lstStyle/>
          <a:p>
            <a:pPr marL="0" indent="0">
              <a:buNone/>
            </a:pPr>
            <a:endParaRPr lang="nl-NL" b="1" dirty="0">
              <a:solidFill>
                <a:schemeClr val="tx1"/>
              </a:solidFill>
              <a:latin typeface="Arial" panose="020B0604020202020204" pitchFamily="34" charset="0"/>
              <a:cs typeface="Arial" panose="020B0604020202020204" pitchFamily="34" charset="0"/>
            </a:endParaRPr>
          </a:p>
          <a:p>
            <a:r>
              <a:rPr lang="nl-NL" sz="3400" b="1" dirty="0">
                <a:solidFill>
                  <a:schemeClr val="tx1"/>
                </a:solidFill>
                <a:latin typeface="Arial" panose="020B0604020202020204" pitchFamily="34" charset="0"/>
                <a:cs typeface="Arial" panose="020B0604020202020204" pitchFamily="34" charset="0"/>
              </a:rPr>
              <a:t>Het is een bizarre tegenstrijdigheid dat kunstenaars in armoede leven en dat de rijksten der aarde met geld smijten om kunst te kopen.</a:t>
            </a:r>
            <a:br>
              <a:rPr lang="nl-NL" sz="3400" b="1" dirty="0">
                <a:solidFill>
                  <a:schemeClr val="tx1"/>
                </a:solidFill>
                <a:latin typeface="Arial" panose="020B0604020202020204" pitchFamily="34" charset="0"/>
                <a:cs typeface="Arial" panose="020B0604020202020204" pitchFamily="34" charset="0"/>
              </a:rPr>
            </a:br>
            <a:r>
              <a:rPr lang="nl-NL" sz="2900" dirty="0">
                <a:solidFill>
                  <a:schemeClr val="tx1"/>
                </a:solidFill>
                <a:latin typeface="Arial" panose="020B0604020202020204" pitchFamily="34" charset="0"/>
                <a:cs typeface="Arial" panose="020B0604020202020204" pitchFamily="34" charset="0"/>
              </a:rPr>
              <a:t>Dat is marktwerking ondersteboven. Je kunt natuurlijk zeggen dat kunst altijd uniek is en dat bepaalde kunstenaars naam, faam en roem hebben verworven. Dat bepaalt de prijs.</a:t>
            </a:r>
            <a:br>
              <a:rPr lang="nl-NL" sz="2900" dirty="0">
                <a:solidFill>
                  <a:schemeClr val="tx1"/>
                </a:solidFill>
                <a:latin typeface="Arial" panose="020B0604020202020204" pitchFamily="34" charset="0"/>
                <a:cs typeface="Arial" panose="020B0604020202020204" pitchFamily="34" charset="0"/>
              </a:rPr>
            </a:br>
            <a:r>
              <a:rPr lang="nl-NL" sz="2900" dirty="0">
                <a:solidFill>
                  <a:schemeClr val="tx1"/>
                </a:solidFill>
                <a:latin typeface="Arial" panose="020B0604020202020204" pitchFamily="34" charset="0"/>
                <a:cs typeface="Arial" panose="020B0604020202020204" pitchFamily="34" charset="0"/>
              </a:rPr>
              <a:t>Er wordt onder beleggers en verzamelaars zelfs beweerd: “geen betere kunstenaar dan een dode kunstenaar.” De productie stopt, de uniciteit is gewaarborgd, het oeuvre is voltooid, dus de waarde kan omhoog. Maar hoe zit het met de waarde van levende kunstenaars?</a:t>
            </a:r>
            <a:r>
              <a:rPr lang="nl-NL" sz="2900" dirty="0">
                <a:solidFill>
                  <a:schemeClr val="tx1"/>
                </a:solidFill>
                <a:effectLst/>
                <a:latin typeface="Arial" panose="020B0604020202020204" pitchFamily="34" charset="0"/>
                <a:cs typeface="Arial" panose="020B0604020202020204" pitchFamily="34" charset="0"/>
              </a:rPr>
              <a:t> </a:t>
            </a:r>
          </a:p>
          <a:p>
            <a:pPr marL="0" indent="0">
              <a:buNone/>
            </a:pPr>
            <a:endParaRPr lang="nl-NL" sz="2900" dirty="0">
              <a:solidFill>
                <a:schemeClr val="tx1"/>
              </a:solidFill>
              <a:latin typeface="Arial" panose="020B0604020202020204" pitchFamily="34" charset="0"/>
              <a:cs typeface="Arial" panose="020B0604020202020204" pitchFamily="34" charset="0"/>
            </a:endParaRPr>
          </a:p>
          <a:p>
            <a:r>
              <a:rPr lang="nl-NL" sz="2900" b="1" dirty="0">
                <a:solidFill>
                  <a:schemeClr val="tx1"/>
                </a:solidFill>
                <a:latin typeface="Arial" panose="020B0604020202020204" pitchFamily="34" charset="0"/>
                <a:cs typeface="Arial" panose="020B0604020202020204" pitchFamily="34" charset="0"/>
              </a:rPr>
              <a:t>Andy </a:t>
            </a:r>
            <a:r>
              <a:rPr lang="nl-NL" sz="2900" b="1" dirty="0" err="1">
                <a:solidFill>
                  <a:schemeClr val="tx1"/>
                </a:solidFill>
                <a:latin typeface="Arial" panose="020B0604020202020204" pitchFamily="34" charset="0"/>
                <a:cs typeface="Arial" panose="020B0604020202020204" pitchFamily="34" charset="0"/>
              </a:rPr>
              <a:t>Warhol</a:t>
            </a:r>
            <a:br>
              <a:rPr lang="nl-NL" sz="2900" dirty="0">
                <a:solidFill>
                  <a:schemeClr val="tx1"/>
                </a:solidFill>
                <a:latin typeface="Arial" panose="020B0604020202020204" pitchFamily="34" charset="0"/>
                <a:cs typeface="Arial" panose="020B0604020202020204" pitchFamily="34" charset="0"/>
              </a:rPr>
            </a:br>
            <a:r>
              <a:rPr lang="nl-NL" sz="2900" dirty="0">
                <a:solidFill>
                  <a:schemeClr val="tx1"/>
                </a:solidFill>
                <a:latin typeface="Arial" panose="020B0604020202020204" pitchFamily="34" charset="0"/>
                <a:cs typeface="Arial" panose="020B0604020202020204" pitchFamily="34" charset="0"/>
              </a:rPr>
              <a:t>Een goed voorbeeld van hoogwaardige kunst (in dollars wel te verstaan) was Andy </a:t>
            </a:r>
            <a:r>
              <a:rPr lang="nl-NL" sz="2900" dirty="0" err="1">
                <a:solidFill>
                  <a:schemeClr val="tx1"/>
                </a:solidFill>
                <a:latin typeface="Arial" panose="020B0604020202020204" pitchFamily="34" charset="0"/>
                <a:cs typeface="Arial" panose="020B0604020202020204" pitchFamily="34" charset="0"/>
              </a:rPr>
              <a:t>Warhol</a:t>
            </a:r>
            <a:r>
              <a:rPr lang="nl-NL" sz="2900" dirty="0">
                <a:solidFill>
                  <a:schemeClr val="tx1"/>
                </a:solidFill>
                <a:latin typeface="Arial" panose="020B0604020202020204" pitchFamily="34" charset="0"/>
                <a:cs typeface="Arial" panose="020B0604020202020204" pitchFamily="34" charset="0"/>
              </a:rPr>
              <a:t>: </a:t>
            </a:r>
            <a:r>
              <a:rPr lang="nl-NL" sz="2900" b="1" dirty="0">
                <a:solidFill>
                  <a:schemeClr val="tx1"/>
                </a:solidFill>
                <a:latin typeface="Arial" panose="020B0604020202020204" pitchFamily="34" charset="0"/>
                <a:cs typeface="Arial" panose="020B0604020202020204" pitchFamily="34" charset="0"/>
              </a:rPr>
              <a:t>"Making</a:t>
            </a:r>
            <a:r>
              <a:rPr lang="nl-NL" sz="2900" dirty="0">
                <a:solidFill>
                  <a:schemeClr val="tx1"/>
                </a:solidFill>
                <a:effectLst/>
                <a:latin typeface="Arial" panose="020B0604020202020204" pitchFamily="34" charset="0"/>
                <a:cs typeface="Arial" panose="020B0604020202020204" pitchFamily="34" charset="0"/>
              </a:rPr>
              <a:t> </a:t>
            </a:r>
            <a:r>
              <a:rPr lang="nl-NL" sz="2900" b="1" dirty="0">
                <a:solidFill>
                  <a:schemeClr val="tx1"/>
                </a:solidFill>
                <a:latin typeface="Arial" panose="020B0604020202020204" pitchFamily="34" charset="0"/>
                <a:cs typeface="Arial" panose="020B0604020202020204" pitchFamily="34" charset="0"/>
              </a:rPr>
              <a:t>money</a:t>
            </a:r>
            <a:r>
              <a:rPr lang="nl-NL" sz="2900" b="1" dirty="0">
                <a:solidFill>
                  <a:schemeClr val="tx1"/>
                </a:solidFill>
                <a:effectLst/>
                <a:latin typeface="Arial" panose="020B0604020202020204" pitchFamily="34" charset="0"/>
                <a:cs typeface="Arial" panose="020B0604020202020204" pitchFamily="34" charset="0"/>
              </a:rPr>
              <a:t> </a:t>
            </a:r>
            <a:r>
              <a:rPr lang="nl-NL" sz="2900" b="1" dirty="0">
                <a:solidFill>
                  <a:schemeClr val="tx1"/>
                </a:solidFill>
                <a:latin typeface="Arial" panose="020B0604020202020204" pitchFamily="34" charset="0"/>
                <a:cs typeface="Arial" panose="020B0604020202020204" pitchFamily="34" charset="0"/>
              </a:rPr>
              <a:t>is</a:t>
            </a:r>
            <a:r>
              <a:rPr lang="nl-NL" sz="2900" b="1" dirty="0">
                <a:solidFill>
                  <a:schemeClr val="tx1"/>
                </a:solidFill>
                <a:effectLst/>
                <a:latin typeface="Arial" panose="020B0604020202020204" pitchFamily="34" charset="0"/>
                <a:cs typeface="Arial" panose="020B0604020202020204" pitchFamily="34" charset="0"/>
              </a:rPr>
              <a:t> </a:t>
            </a:r>
            <a:r>
              <a:rPr lang="nl-NL" sz="2900" b="1" dirty="0">
                <a:solidFill>
                  <a:schemeClr val="tx1"/>
                </a:solidFill>
                <a:latin typeface="Arial" panose="020B0604020202020204" pitchFamily="34" charset="0"/>
                <a:cs typeface="Arial" panose="020B0604020202020204" pitchFamily="34" charset="0"/>
              </a:rPr>
              <a:t>art</a:t>
            </a:r>
            <a:r>
              <a:rPr lang="nl-NL" sz="2900" b="1" dirty="0">
                <a:solidFill>
                  <a:schemeClr val="tx1"/>
                </a:solidFill>
                <a:effectLst/>
                <a:latin typeface="Arial" panose="020B0604020202020204" pitchFamily="34" charset="0"/>
                <a:cs typeface="Arial" panose="020B0604020202020204" pitchFamily="34" charset="0"/>
              </a:rPr>
              <a:t> </a:t>
            </a:r>
            <a:r>
              <a:rPr lang="nl-NL" sz="2900" b="1" dirty="0" err="1">
                <a:solidFill>
                  <a:schemeClr val="tx1"/>
                </a:solidFill>
                <a:latin typeface="Arial" panose="020B0604020202020204" pitchFamily="34" charset="0"/>
                <a:cs typeface="Arial" panose="020B0604020202020204" pitchFamily="34" charset="0"/>
              </a:rPr>
              <a:t>and</a:t>
            </a:r>
            <a:r>
              <a:rPr lang="nl-NL" sz="2900" b="1" dirty="0">
                <a:solidFill>
                  <a:schemeClr val="tx1"/>
                </a:solidFill>
                <a:latin typeface="Arial" panose="020B0604020202020204" pitchFamily="34" charset="0"/>
                <a:cs typeface="Arial" panose="020B0604020202020204" pitchFamily="34" charset="0"/>
              </a:rPr>
              <a:t> </a:t>
            </a:r>
            <a:r>
              <a:rPr lang="nl-NL" sz="2900" b="1" dirty="0" err="1">
                <a:solidFill>
                  <a:schemeClr val="tx1"/>
                </a:solidFill>
                <a:latin typeface="Arial" panose="020B0604020202020204" pitchFamily="34" charset="0"/>
                <a:cs typeface="Arial" panose="020B0604020202020204" pitchFamily="34" charset="0"/>
              </a:rPr>
              <a:t>working</a:t>
            </a:r>
            <a:r>
              <a:rPr lang="nl-NL" sz="2900" b="1" dirty="0">
                <a:solidFill>
                  <a:schemeClr val="tx1"/>
                </a:solidFill>
                <a:latin typeface="Arial" panose="020B0604020202020204" pitchFamily="34" charset="0"/>
                <a:cs typeface="Arial" panose="020B0604020202020204" pitchFamily="34" charset="0"/>
              </a:rPr>
              <a:t> is</a:t>
            </a:r>
            <a:r>
              <a:rPr lang="nl-NL" sz="2900" b="1" dirty="0">
                <a:solidFill>
                  <a:schemeClr val="tx1"/>
                </a:solidFill>
                <a:effectLst/>
                <a:latin typeface="Arial" panose="020B0604020202020204" pitchFamily="34" charset="0"/>
                <a:cs typeface="Arial" panose="020B0604020202020204" pitchFamily="34" charset="0"/>
              </a:rPr>
              <a:t> </a:t>
            </a:r>
            <a:r>
              <a:rPr lang="nl-NL" sz="2900" b="1" dirty="0">
                <a:solidFill>
                  <a:schemeClr val="tx1"/>
                </a:solidFill>
                <a:latin typeface="Arial" panose="020B0604020202020204" pitchFamily="34" charset="0"/>
                <a:cs typeface="Arial" panose="020B0604020202020204" pitchFamily="34" charset="0"/>
              </a:rPr>
              <a:t>art</a:t>
            </a:r>
            <a:r>
              <a:rPr lang="nl-NL" sz="2900" b="1" dirty="0">
                <a:solidFill>
                  <a:schemeClr val="tx1"/>
                </a:solidFill>
                <a:effectLst/>
                <a:latin typeface="Arial" panose="020B0604020202020204" pitchFamily="34" charset="0"/>
                <a:cs typeface="Arial" panose="020B0604020202020204" pitchFamily="34" charset="0"/>
              </a:rPr>
              <a:t> </a:t>
            </a:r>
            <a:r>
              <a:rPr lang="nl-NL" sz="2900" b="1" dirty="0" err="1">
                <a:solidFill>
                  <a:schemeClr val="tx1"/>
                </a:solidFill>
                <a:latin typeface="Arial" panose="020B0604020202020204" pitchFamily="34" charset="0"/>
                <a:cs typeface="Arial" panose="020B0604020202020204" pitchFamily="34" charset="0"/>
              </a:rPr>
              <a:t>and</a:t>
            </a:r>
            <a:r>
              <a:rPr lang="nl-NL" sz="2900" b="1" dirty="0">
                <a:solidFill>
                  <a:schemeClr val="tx1"/>
                </a:solidFill>
                <a:latin typeface="Arial" panose="020B0604020202020204" pitchFamily="34" charset="0"/>
                <a:cs typeface="Arial" panose="020B0604020202020204" pitchFamily="34" charset="0"/>
              </a:rPr>
              <a:t> </a:t>
            </a:r>
            <a:r>
              <a:rPr lang="nl-NL" sz="2900" b="1" dirty="0" err="1">
                <a:solidFill>
                  <a:schemeClr val="tx1"/>
                </a:solidFill>
                <a:latin typeface="Arial" panose="020B0604020202020204" pitchFamily="34" charset="0"/>
                <a:cs typeface="Arial" panose="020B0604020202020204" pitchFamily="34" charset="0"/>
              </a:rPr>
              <a:t>good</a:t>
            </a:r>
            <a:r>
              <a:rPr lang="nl-NL" sz="2900" b="1" dirty="0">
                <a:solidFill>
                  <a:schemeClr val="tx1"/>
                </a:solidFill>
                <a:latin typeface="Arial" panose="020B0604020202020204" pitchFamily="34" charset="0"/>
                <a:cs typeface="Arial" panose="020B0604020202020204" pitchFamily="34" charset="0"/>
              </a:rPr>
              <a:t> business is </a:t>
            </a:r>
            <a:r>
              <a:rPr lang="nl-NL" sz="2900" b="1" dirty="0" err="1">
                <a:solidFill>
                  <a:schemeClr val="tx1"/>
                </a:solidFill>
                <a:latin typeface="Arial" panose="020B0604020202020204" pitchFamily="34" charset="0"/>
                <a:cs typeface="Arial" panose="020B0604020202020204" pitchFamily="34" charset="0"/>
              </a:rPr>
              <a:t>the</a:t>
            </a:r>
            <a:r>
              <a:rPr lang="nl-NL" sz="2900" b="1" dirty="0">
                <a:solidFill>
                  <a:schemeClr val="tx1"/>
                </a:solidFill>
                <a:latin typeface="Arial" panose="020B0604020202020204" pitchFamily="34" charset="0"/>
                <a:cs typeface="Arial" panose="020B0604020202020204" pitchFamily="34" charset="0"/>
              </a:rPr>
              <a:t> best</a:t>
            </a:r>
            <a:r>
              <a:rPr lang="nl-NL" sz="2900" b="1" dirty="0">
                <a:solidFill>
                  <a:schemeClr val="tx1"/>
                </a:solidFill>
                <a:effectLst/>
                <a:latin typeface="Arial" panose="020B0604020202020204" pitchFamily="34" charset="0"/>
                <a:cs typeface="Arial" panose="020B0604020202020204" pitchFamily="34" charset="0"/>
              </a:rPr>
              <a:t> </a:t>
            </a:r>
            <a:r>
              <a:rPr lang="nl-NL" sz="2900" b="1" dirty="0">
                <a:solidFill>
                  <a:schemeClr val="tx1"/>
                </a:solidFill>
                <a:latin typeface="Arial" panose="020B0604020202020204" pitchFamily="34" charset="0"/>
                <a:cs typeface="Arial" panose="020B0604020202020204" pitchFamily="34" charset="0"/>
              </a:rPr>
              <a:t>art.”</a:t>
            </a:r>
            <a:r>
              <a:rPr lang="nl-NL" sz="2900" dirty="0">
                <a:solidFill>
                  <a:schemeClr val="tx1"/>
                </a:solidFill>
                <a:latin typeface="Arial" panose="020B0604020202020204" pitchFamily="34" charset="0"/>
                <a:cs typeface="Arial" panose="020B0604020202020204" pitchFamily="34" charset="0"/>
              </a:rPr>
              <a:t> Hij schilderde de dollar als een cultureel icoon van de moderne samenleving. Zij kortste statement is: </a:t>
            </a:r>
            <a:r>
              <a:rPr lang="nl-NL" sz="2900" b="1" dirty="0">
                <a:solidFill>
                  <a:schemeClr val="tx1"/>
                </a:solidFill>
                <a:latin typeface="Arial" panose="020B0604020202020204" pitchFamily="34" charset="0"/>
                <a:cs typeface="Arial" panose="020B0604020202020204" pitchFamily="34" charset="0"/>
              </a:rPr>
              <a:t>“Money is </a:t>
            </a:r>
            <a:r>
              <a:rPr lang="nl-NL" sz="2900" b="1" dirty="0" err="1">
                <a:solidFill>
                  <a:schemeClr val="tx1"/>
                </a:solidFill>
                <a:latin typeface="Arial" panose="020B0604020202020204" pitchFamily="34" charset="0"/>
                <a:cs typeface="Arial" panose="020B0604020202020204" pitchFamily="34" charset="0"/>
              </a:rPr>
              <a:t>my</a:t>
            </a:r>
            <a:r>
              <a:rPr lang="nl-NL" sz="2900" b="1" dirty="0">
                <a:solidFill>
                  <a:schemeClr val="tx1"/>
                </a:solidFill>
                <a:latin typeface="Arial" panose="020B0604020202020204" pitchFamily="34" charset="0"/>
                <a:cs typeface="Arial" panose="020B0604020202020204" pitchFamily="34" charset="0"/>
              </a:rPr>
              <a:t> </a:t>
            </a:r>
            <a:r>
              <a:rPr lang="nl-NL" sz="2900" b="1" dirty="0" err="1">
                <a:solidFill>
                  <a:schemeClr val="tx1"/>
                </a:solidFill>
                <a:latin typeface="Arial" panose="020B0604020202020204" pitchFamily="34" charset="0"/>
                <a:cs typeface="Arial" panose="020B0604020202020204" pitchFamily="34" charset="0"/>
              </a:rPr>
              <a:t>mood</a:t>
            </a:r>
            <a:r>
              <a:rPr lang="nl-NL" sz="2900" b="1" dirty="0">
                <a:solidFill>
                  <a:schemeClr val="tx1"/>
                </a:solidFill>
                <a:latin typeface="Arial" panose="020B0604020202020204" pitchFamily="34" charset="0"/>
                <a:cs typeface="Arial" panose="020B0604020202020204" pitchFamily="34" charset="0"/>
              </a:rPr>
              <a:t>”</a:t>
            </a:r>
            <a:br>
              <a:rPr lang="nl-NL" sz="2900" dirty="0">
                <a:solidFill>
                  <a:schemeClr val="tx1"/>
                </a:solidFill>
                <a:latin typeface="Arial" panose="020B0604020202020204" pitchFamily="34" charset="0"/>
                <a:cs typeface="Arial" panose="020B0604020202020204" pitchFamily="34" charset="0"/>
              </a:rPr>
            </a:br>
            <a:r>
              <a:rPr lang="nl-NL" sz="2900" dirty="0">
                <a:solidFill>
                  <a:schemeClr val="tx1"/>
                </a:solidFill>
                <a:latin typeface="Arial" panose="020B0604020202020204" pitchFamily="34" charset="0"/>
                <a:cs typeface="Arial" panose="020B0604020202020204" pitchFamily="34" charset="0"/>
              </a:rPr>
              <a:t>De kunst van het rijk worden, daar gaat het om in de </a:t>
            </a:r>
            <a:r>
              <a:rPr lang="nl-NL" sz="2900" dirty="0" err="1">
                <a:solidFill>
                  <a:schemeClr val="tx1"/>
                </a:solidFill>
                <a:latin typeface="Arial" panose="020B0604020202020204" pitchFamily="34" charset="0"/>
                <a:cs typeface="Arial" panose="020B0604020202020204" pitchFamily="34" charset="0"/>
              </a:rPr>
              <a:t>jet-set</a:t>
            </a:r>
            <a:r>
              <a:rPr lang="nl-NL" sz="2900" dirty="0">
                <a:solidFill>
                  <a:schemeClr val="tx1"/>
                </a:solidFill>
                <a:latin typeface="Arial" panose="020B0604020202020204" pitchFamily="34" charset="0"/>
                <a:cs typeface="Arial" panose="020B0604020202020204" pitchFamily="34" charset="0"/>
              </a:rPr>
              <a:t> van de kunst. Alles is marketing, vooral in de kunst.</a:t>
            </a:r>
            <a:r>
              <a:rPr lang="nl-NL" sz="2900" dirty="0">
                <a:solidFill>
                  <a:schemeClr val="tx1"/>
                </a:solidFill>
                <a:effectLst/>
                <a:latin typeface="Arial" panose="020B0604020202020204" pitchFamily="34" charset="0"/>
                <a:cs typeface="Arial" panose="020B0604020202020204" pitchFamily="34" charset="0"/>
              </a:rPr>
              <a:t> </a:t>
            </a:r>
          </a:p>
          <a:p>
            <a:pPr marL="0" indent="0">
              <a:buNone/>
            </a:pPr>
            <a:endParaRPr lang="nl-NL"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35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355" y="496388"/>
            <a:ext cx="10892708" cy="5697724"/>
          </a:xfrm>
        </p:spPr>
      </p:pic>
    </p:spTree>
    <p:extLst>
      <p:ext uri="{BB962C8B-B14F-4D97-AF65-F5344CB8AC3E}">
        <p14:creationId xmlns:p14="http://schemas.microsoft.com/office/powerpoint/2010/main" val="3022712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0559" y="551057"/>
            <a:ext cx="10528664" cy="1507067"/>
          </a:xfrm>
        </p:spPr>
        <p:txBody>
          <a:bodyPr>
            <a:normAutofit fontScale="90000"/>
          </a:bodyPr>
          <a:lstStyle/>
          <a:p>
            <a:r>
              <a:rPr lang="nl-NL" b="1" dirty="0"/>
              <a:t>Spijkenisse: kunstwerk kringloop van het geld</a:t>
            </a:r>
            <a:br>
              <a:rPr lang="nl-NL" b="1" dirty="0"/>
            </a:br>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8992" y="1904001"/>
            <a:ext cx="2361921" cy="4566551"/>
          </a:xfrm>
        </p:spPr>
      </p:pic>
      <p:sp>
        <p:nvSpPr>
          <p:cNvPr id="5" name="Tekstvak 4"/>
          <p:cNvSpPr txBox="1"/>
          <p:nvPr/>
        </p:nvSpPr>
        <p:spPr>
          <a:xfrm>
            <a:off x="3910148" y="4650376"/>
            <a:ext cx="6810103" cy="923330"/>
          </a:xfrm>
          <a:prstGeom prst="rect">
            <a:avLst/>
          </a:prstGeom>
          <a:noFill/>
        </p:spPr>
        <p:txBody>
          <a:bodyPr wrap="square" rtlCol="0">
            <a:spAutoFit/>
          </a:bodyPr>
          <a:lstStyle/>
          <a:p>
            <a:r>
              <a:rPr lang="nl-NL" dirty="0"/>
              <a:t>Kunstwerk "Kringloop van het geld" van Joan Bakker. The Netherlands. Dit kunstwerk staat symbool voor de overgang van de gulden naar de euro. Materiaal: roestvrij staal.</a:t>
            </a:r>
          </a:p>
        </p:txBody>
      </p:sp>
    </p:spTree>
    <p:extLst>
      <p:ext uri="{BB962C8B-B14F-4D97-AF65-F5344CB8AC3E}">
        <p14:creationId xmlns:p14="http://schemas.microsoft.com/office/powerpoint/2010/main" val="255247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080" y="339635"/>
            <a:ext cx="6154783" cy="6154783"/>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98" y="2874918"/>
            <a:ext cx="4826000" cy="3619500"/>
          </a:xfrm>
          <a:prstGeom prst="rect">
            <a:avLst/>
          </a:prstGeom>
        </p:spPr>
      </p:pic>
      <p:sp>
        <p:nvSpPr>
          <p:cNvPr id="6" name="Tekstvak 5"/>
          <p:cNvSpPr txBox="1"/>
          <p:nvPr/>
        </p:nvSpPr>
        <p:spPr>
          <a:xfrm>
            <a:off x="592183" y="435429"/>
            <a:ext cx="4145280" cy="646331"/>
          </a:xfrm>
          <a:prstGeom prst="rect">
            <a:avLst/>
          </a:prstGeom>
          <a:noFill/>
        </p:spPr>
        <p:txBody>
          <a:bodyPr wrap="square" rtlCol="0">
            <a:spAutoFit/>
          </a:bodyPr>
          <a:lstStyle/>
          <a:p>
            <a:r>
              <a:rPr lang="nl-NL" dirty="0"/>
              <a:t>Tentoonstelling Nederlands Belasting &amp; Douane museum: ‘geld in de kunst’ </a:t>
            </a:r>
          </a:p>
        </p:txBody>
      </p:sp>
    </p:spTree>
    <p:extLst>
      <p:ext uri="{BB962C8B-B14F-4D97-AF65-F5344CB8AC3E}">
        <p14:creationId xmlns:p14="http://schemas.microsoft.com/office/powerpoint/2010/main" val="137336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15983" y="406128"/>
            <a:ext cx="10515600" cy="1440090"/>
          </a:xfrm>
        </p:spPr>
        <p:txBody>
          <a:bodyPr>
            <a:normAutofit/>
          </a:bodyPr>
          <a:lstStyle/>
          <a:p>
            <a:pPr marL="0" indent="0">
              <a:buNone/>
            </a:pPr>
            <a:r>
              <a:rPr lang="nl-NL" b="1" dirty="0"/>
              <a:t>Kunst is Geld / Geld is kunst?!?!</a:t>
            </a:r>
            <a:br>
              <a:rPr lang="nl-NL" b="1" dirty="0"/>
            </a:br>
            <a:r>
              <a:rPr lang="nl-NL" b="1" dirty="0"/>
              <a:t>Klaas </a:t>
            </a:r>
            <a:r>
              <a:rPr lang="nl-NL" b="1" dirty="0" err="1"/>
              <a:t>Gubbels</a:t>
            </a:r>
            <a:endParaRPr lang="nl-NL" b="1" dirty="0"/>
          </a:p>
          <a:p>
            <a:pPr marL="0" indent="0">
              <a:buNone/>
            </a:pPr>
            <a:r>
              <a:rPr lang="nl-NL" dirty="0"/>
              <a:t>het tientje met de koffiekan van Klaas </a:t>
            </a:r>
            <a:r>
              <a:rPr lang="nl-NL" dirty="0" err="1"/>
              <a:t>Gubbels</a:t>
            </a:r>
            <a:r>
              <a:rPr lang="nl-NL" dirty="0"/>
              <a:t>. </a:t>
            </a: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9738" y="1846218"/>
            <a:ext cx="4514850" cy="2456078"/>
          </a:xfrm>
          <a:prstGeom prst="rect">
            <a:avLst/>
          </a:prstGeom>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83" y="2641136"/>
            <a:ext cx="2142739" cy="3810000"/>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7851" y="3507770"/>
            <a:ext cx="3239104" cy="2915194"/>
          </a:xfrm>
          <a:prstGeom prst="rect">
            <a:avLst/>
          </a:prstGeom>
        </p:spPr>
      </p:pic>
    </p:spTree>
    <p:extLst>
      <p:ext uri="{BB962C8B-B14F-4D97-AF65-F5344CB8AC3E}">
        <p14:creationId xmlns:p14="http://schemas.microsoft.com/office/powerpoint/2010/main" val="141931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777184"/>
          </a:xfrm>
        </p:spPr>
        <p:txBody>
          <a:bodyPr/>
          <a:lstStyle/>
          <a:p>
            <a:r>
              <a:rPr lang="nl-NL" dirty="0">
                <a:latin typeface="Arial" panose="020B0604020202020204" pitchFamily="34" charset="0"/>
                <a:cs typeface="Arial" panose="020B0604020202020204" pitchFamily="34" charset="0"/>
              </a:rPr>
              <a:t>Keith Haring</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25 gulden-biljet van Keith Haring (1992)</a:t>
            </a:r>
          </a:p>
        </p:txBody>
      </p:sp>
      <p:pic>
        <p:nvPicPr>
          <p:cNvPr id="4" name="Afbeelding 3"/>
          <p:cNvPicPr>
            <a:picLocks noChangeAspect="1"/>
          </p:cNvPicPr>
          <p:nvPr/>
        </p:nvPicPr>
        <p:blipFill rotWithShape="1">
          <a:blip r:embed="rId2" cstate="print">
            <a:extLst>
              <a:ext uri="{28A0092B-C50C-407E-A947-70E740481C1C}">
                <a14:useLocalDpi xmlns:a14="http://schemas.microsoft.com/office/drawing/2010/main" val="0"/>
              </a:ext>
            </a:extLst>
          </a:blip>
          <a:srcRect t="12422" b="9987"/>
          <a:stretch/>
        </p:blipFill>
        <p:spPr>
          <a:xfrm>
            <a:off x="202474" y="2238104"/>
            <a:ext cx="5275217" cy="4093028"/>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909" y="2841171"/>
            <a:ext cx="4572000" cy="2377440"/>
          </a:xfrm>
          <a:prstGeom prst="rect">
            <a:avLst/>
          </a:prstGeom>
        </p:spPr>
      </p:pic>
    </p:spTree>
    <p:extLst>
      <p:ext uri="{BB962C8B-B14F-4D97-AF65-F5344CB8AC3E}">
        <p14:creationId xmlns:p14="http://schemas.microsoft.com/office/powerpoint/2010/main" val="3167102992"/>
      </p:ext>
    </p:extLst>
  </p:cSld>
  <p:clrMapOvr>
    <a:masterClrMapping/>
  </p:clrMapOvr>
</p:sld>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C72DC6D3B54C49BFC16ED51931ADB9" ma:contentTypeVersion="13" ma:contentTypeDescription="Een nieuw document maken." ma:contentTypeScope="" ma:versionID="e4e3fec6b5bff2289e93705db6c6d890">
  <xsd:schema xmlns:xsd="http://www.w3.org/2001/XMLSchema" xmlns:xs="http://www.w3.org/2001/XMLSchema" xmlns:p="http://schemas.microsoft.com/office/2006/metadata/properties" xmlns:ns2="c5728bf6-68f3-477c-bcb6-271d8b23aa1f" xmlns:ns3="8afc72b4-5f38-4867-a7b5-289c215a79c9" targetNamespace="http://schemas.microsoft.com/office/2006/metadata/properties" ma:root="true" ma:fieldsID="262f0252df52b503381b06b7499f10f6" ns2:_="" ns3:_="">
    <xsd:import namespace="c5728bf6-68f3-477c-bcb6-271d8b23aa1f"/>
    <xsd:import namespace="8afc72b4-5f38-4867-a7b5-289c215a79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728bf6-68f3-477c-bcb6-271d8b23aa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fc72b4-5f38-4867-a7b5-289c215a79c9"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6DA348-D7D5-4472-916F-B9F61FB96CD9}"/>
</file>

<file path=customXml/itemProps2.xml><?xml version="1.0" encoding="utf-8"?>
<ds:datastoreItem xmlns:ds="http://schemas.openxmlformats.org/officeDocument/2006/customXml" ds:itemID="{A89E3683-153E-42B5-A38A-2C3C7DAE6D9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BD8468A-B0F9-4C76-A5A0-049EDCB4DD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53</TotalTime>
  <Words>766</Words>
  <Application>Microsoft Office PowerPoint</Application>
  <PresentationFormat>Breedbeeld</PresentationFormat>
  <Paragraphs>28</Paragraphs>
  <Slides>16</Slides>
  <Notes>0</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Segment</vt:lpstr>
      <vt:lpstr>Kunst &amp; Geld</vt:lpstr>
      <vt:lpstr>Kunstbeschouwing</vt:lpstr>
      <vt:lpstr>PowerPoint-presentatie</vt:lpstr>
      <vt:lpstr>Kunst is Geld </vt:lpstr>
      <vt:lpstr>PowerPoint-presentatie</vt:lpstr>
      <vt:lpstr>Spijkenisse: kunstwerk kringloop van het geld </vt:lpstr>
      <vt:lpstr>PowerPoint-presentatie</vt:lpstr>
      <vt:lpstr>PowerPoint-presentatie</vt:lpstr>
      <vt:lpstr>Keith Haring 25 gulden-biljet van Keith Haring (1992)</vt:lpstr>
      <vt:lpstr> </vt:lpstr>
      <vt:lpstr>Leonardo da Vinci's 'Salvator Mundi'</vt:lpstr>
      <vt:lpstr> Duurste schilderij ooit van kunstenaar die nog leeft geveild </vt:lpstr>
      <vt:lpstr>Mooie bankbiljetten</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Kunst &amp; Geld</dc:title>
  <dc:creator>Roeline Slot</dc:creator>
  <cp:lastModifiedBy>Roeline Slot</cp:lastModifiedBy>
  <cp:revision>13</cp:revision>
  <dcterms:created xsi:type="dcterms:W3CDTF">2020-02-10T09:42:51Z</dcterms:created>
  <dcterms:modified xsi:type="dcterms:W3CDTF">2021-05-25T14:22:00Z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0x0101003EC72DC6D3B54C49BFC16ED51931ADB9</vt:lpwstr>
  </property>
</Properties>
</file>