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Playfair Display"/>
      <p:regular r:id="rId35"/>
      <p:bold r:id="rId36"/>
      <p:italic r:id="rId37"/>
      <p:boldItalic r:id="rId38"/>
    </p:embeddedFont>
    <p:embeddedFont>
      <p:font typeface="Montserrat"/>
      <p:regular r:id="rId39"/>
      <p:bold r:id="rId40"/>
      <p:italic r:id="rId41"/>
      <p:boldItalic r:id="rId42"/>
    </p:embeddedFont>
    <p:embeddedFont>
      <p:font typeface="Oswald"/>
      <p:regular r:id="rId43"/>
      <p:bold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.fntdata"/><Relationship Id="rId20" Type="http://schemas.openxmlformats.org/officeDocument/2006/relationships/slide" Target="slides/slide15.xml"/><Relationship Id="rId42" Type="http://schemas.openxmlformats.org/officeDocument/2006/relationships/font" Target="fonts/Montserrat-boldItalic.fntdata"/><Relationship Id="rId41" Type="http://schemas.openxmlformats.org/officeDocument/2006/relationships/font" Target="fonts/Montserrat-italic.fntdata"/><Relationship Id="rId22" Type="http://schemas.openxmlformats.org/officeDocument/2006/relationships/slide" Target="slides/slide17.xml"/><Relationship Id="rId44" Type="http://schemas.openxmlformats.org/officeDocument/2006/relationships/font" Target="fonts/Oswald-bold.fntdata"/><Relationship Id="rId21" Type="http://schemas.openxmlformats.org/officeDocument/2006/relationships/slide" Target="slides/slide16.xml"/><Relationship Id="rId43" Type="http://schemas.openxmlformats.org/officeDocument/2006/relationships/font" Target="fonts/Oswald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PlayfairDisplay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PlayfairDisplay-italic.fntdata"/><Relationship Id="rId14" Type="http://schemas.openxmlformats.org/officeDocument/2006/relationships/slide" Target="slides/slide9.xml"/><Relationship Id="rId36" Type="http://schemas.openxmlformats.org/officeDocument/2006/relationships/font" Target="fonts/PlayfairDisplay-bold.fntdata"/><Relationship Id="rId17" Type="http://schemas.openxmlformats.org/officeDocument/2006/relationships/slide" Target="slides/slide12.xml"/><Relationship Id="rId39" Type="http://schemas.openxmlformats.org/officeDocument/2006/relationships/font" Target="fonts/Montserrat-regular.fntdata"/><Relationship Id="rId16" Type="http://schemas.openxmlformats.org/officeDocument/2006/relationships/slide" Target="slides/slide11.xml"/><Relationship Id="rId38" Type="http://schemas.openxmlformats.org/officeDocument/2006/relationships/font" Target="fonts/PlayfairDisplay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84a1ceac08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84a1ceac08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86584b1ac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86584b1a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86584b1ac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86584b1ac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86584b1ac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86584b1ac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86584b1ac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86584b1ac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86584b1ac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86584b1ac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86584b1ac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86584b1ac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86584b1ac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86584b1ac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86584b1ac7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86584b1ac7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86584b1ac7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86584b1ac7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84a1ceac08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84a1ceac08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6584b1ac7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86584b1ac7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84a1ceac08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84a1ceac08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84a1ceac0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84a1ceac0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86584b1ac7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86584b1ac7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84a1ceac08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84a1ceac08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84a1ceac08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84a1ceac08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4acf050d5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4acf050d5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84a1ceac08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84a1ceac08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84a1ceac08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84a1ceac08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85d0c3dc8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85d0c3dc8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84a1ceac08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84a1ceac08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4acf050d5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4acf050d5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84a1ceac08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84a1ceac08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84a1ceac08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84a1ceac08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84a1ceac08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84a1ceac08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85d0c3dc8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85d0c3dc8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84a1ceac08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84a1ceac08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4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youtube.com/watch?v=C4gCdGXKJVk" TargetMode="External"/><Relationship Id="rId4" Type="http://schemas.openxmlformats.org/officeDocument/2006/relationships/hyperlink" Target="https://www.youtube.com/watch?v=C4gCdGXKJVk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youtu.be/p-rSdt0aFuw?si=2K2ZIoJ3YJiXa6rr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youtu.be/Pm5RBCKNmYw?si=bek9_tXCHAixVWVf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mijn.123zing.nl/les/rap-dans/dans/old-skool-1/1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youtu.be/9pDgNNpltz8?si=CYmgyDxTkPfjc0_c" TargetMode="External"/><Relationship Id="rId4" Type="http://schemas.openxmlformats.org/officeDocument/2006/relationships/hyperlink" Target="https://www.youtube.com/watch?v=pHLm2CLd978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youtu.be/gVT9A9i6Af4?si=Lt1k0bYbLv9mzynU" TargetMode="External"/><Relationship Id="rId4" Type="http://schemas.openxmlformats.org/officeDocument/2006/relationships/hyperlink" Target="https://youtu.be/E2nzsYQr_dc?si=jq7uKhduMMM4NAww" TargetMode="External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Dans in de bloei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2116950" y="3753975"/>
            <a:ext cx="4910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600"/>
              <a:t>popping en locking</a:t>
            </a:r>
            <a:endParaRPr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5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/>
              <a:t>Presenteren &amp; evalueren</a:t>
            </a:r>
            <a:endParaRPr sz="5700"/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5525" y="1663250"/>
            <a:ext cx="2352925" cy="3397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Dans in de bloei</a:t>
            </a:r>
            <a:endParaRPr/>
          </a:p>
        </p:txBody>
      </p:sp>
      <p:sp>
        <p:nvSpPr>
          <p:cNvPr id="130" name="Google Shape;130;p23"/>
          <p:cNvSpPr txBox="1"/>
          <p:nvPr>
            <p:ph idx="1" type="subTitle"/>
          </p:nvPr>
        </p:nvSpPr>
        <p:spPr>
          <a:xfrm>
            <a:off x="1899600" y="3666575"/>
            <a:ext cx="5344800" cy="7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Popping &amp; Locking  en Moderne dans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420750" y="178650"/>
            <a:ext cx="8302500" cy="128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5700">
                <a:latin typeface="Oswald"/>
                <a:ea typeface="Oswald"/>
                <a:cs typeface="Oswald"/>
                <a:sym typeface="Oswald"/>
              </a:rPr>
              <a:t>De kringloop van het leven</a:t>
            </a:r>
            <a:endParaRPr sz="57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6" name="Google Shape;136;p24"/>
          <p:cNvSpPr txBox="1"/>
          <p:nvPr/>
        </p:nvSpPr>
        <p:spPr>
          <a:xfrm>
            <a:off x="304250" y="1586550"/>
            <a:ext cx="43902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900">
                <a:latin typeface="Playfair Display"/>
                <a:ea typeface="Playfair Display"/>
                <a:cs typeface="Playfair Display"/>
                <a:sym typeface="Playfair Display"/>
              </a:rPr>
              <a:t>warming up</a:t>
            </a:r>
            <a:endParaRPr sz="39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7550" y="1782000"/>
            <a:ext cx="4994050" cy="281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>
            <p:ph type="title"/>
          </p:nvPr>
        </p:nvSpPr>
        <p:spPr>
          <a:xfrm>
            <a:off x="311700" y="300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/>
              <a:t>Terugblik</a:t>
            </a:r>
            <a:endParaRPr sz="5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0"/>
          </a:p>
        </p:txBody>
      </p:sp>
      <p:sp>
        <p:nvSpPr>
          <p:cNvPr id="143" name="Google Shape;143;p25"/>
          <p:cNvSpPr txBox="1"/>
          <p:nvPr/>
        </p:nvSpPr>
        <p:spPr>
          <a:xfrm>
            <a:off x="1080150" y="1876325"/>
            <a:ext cx="6983700" cy="18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800">
                <a:latin typeface="Oswald"/>
                <a:ea typeface="Oswald"/>
                <a:cs typeface="Oswald"/>
                <a:sym typeface="Oswald"/>
              </a:rPr>
              <a:t>Wat hebben we in de vorige dansles allemaal gedaan en geleerd?</a:t>
            </a:r>
            <a:endParaRPr sz="3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type="title"/>
          </p:nvPr>
        </p:nvSpPr>
        <p:spPr>
          <a:xfrm>
            <a:off x="311700" y="213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/>
              <a:t>Kringloop van het leven</a:t>
            </a:r>
            <a:endParaRPr sz="5700"/>
          </a:p>
        </p:txBody>
      </p:sp>
      <p:sp>
        <p:nvSpPr>
          <p:cNvPr id="149" name="Google Shape;149;p26"/>
          <p:cNvSpPr txBox="1"/>
          <p:nvPr/>
        </p:nvSpPr>
        <p:spPr>
          <a:xfrm>
            <a:off x="428225" y="1358725"/>
            <a:ext cx="4382100" cy="3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Alles in het leven is een kringloop. Wat wordt daarmee bedoeld?</a:t>
            </a:r>
            <a:endParaRPr sz="27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Waarom is balans een belangrijk onderdeel hiervan?</a:t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0" name="Google Shape;1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9175" y="1584912"/>
            <a:ext cx="2880375" cy="30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/>
          <p:nvPr>
            <p:ph type="title"/>
          </p:nvPr>
        </p:nvSpPr>
        <p:spPr>
          <a:xfrm>
            <a:off x="311700" y="22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/>
              <a:t>Balans en groei</a:t>
            </a:r>
            <a:endParaRPr sz="5700"/>
          </a:p>
        </p:txBody>
      </p:sp>
      <p:sp>
        <p:nvSpPr>
          <p:cNvPr id="156" name="Google Shape;156;p27"/>
          <p:cNvSpPr txBox="1"/>
          <p:nvPr/>
        </p:nvSpPr>
        <p:spPr>
          <a:xfrm>
            <a:off x="347725" y="1666200"/>
            <a:ext cx="3796200" cy="854700"/>
          </a:xfrm>
          <a:prstGeom prst="rect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Balanceer</a:t>
            </a: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 op 1 been</a:t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7" name="Google Shape;157;p27"/>
          <p:cNvSpPr txBox="1"/>
          <p:nvPr/>
        </p:nvSpPr>
        <p:spPr>
          <a:xfrm>
            <a:off x="329725" y="3042600"/>
            <a:ext cx="3832200" cy="1304100"/>
          </a:xfrm>
          <a:prstGeom prst="rect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Balanceer op 1 been in tweetallen </a:t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8" name="Google Shape;158;p27"/>
          <p:cNvSpPr txBox="1"/>
          <p:nvPr/>
        </p:nvSpPr>
        <p:spPr>
          <a:xfrm>
            <a:off x="4572000" y="1666200"/>
            <a:ext cx="3832200" cy="2680500"/>
          </a:xfrm>
          <a:prstGeom prst="rect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Ga samen zitten op de grond met de ruggen tegen elkaar aan. Haak de armen in elkaar en probeer nu overeind te komen.</a:t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>
            <p:ph type="title"/>
          </p:nvPr>
        </p:nvSpPr>
        <p:spPr>
          <a:xfrm>
            <a:off x="311700" y="445025"/>
            <a:ext cx="8520600" cy="29019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highlight>
                  <a:schemeClr val="lt1"/>
                </a:highlight>
              </a:rPr>
              <a:t>Kijkvraag: </a:t>
            </a:r>
            <a:endParaRPr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777">
                <a:highlight>
                  <a:schemeClr val="lt1"/>
                </a:highlight>
              </a:rPr>
              <a:t>We gaan kijken naar een stukje moderne dans.</a:t>
            </a:r>
            <a:endParaRPr sz="2777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77">
              <a:highlight>
                <a:schemeClr val="lt1"/>
              </a:highlight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nl" sz="2777">
                <a:highlight>
                  <a:schemeClr val="lt1"/>
                </a:highlight>
              </a:rPr>
              <a:t>Wat is het grootste verschil tussen moderne dans en popping en locking?</a:t>
            </a:r>
            <a:endParaRPr sz="2777">
              <a:highlight>
                <a:schemeClr val="lt1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77">
              <a:highlight>
                <a:schemeClr val="lt1"/>
              </a:highlight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nl" sz="2777"/>
              <a:t>Hoe zie je de grote, kleine, open en dichte vormen terug in de dans?</a:t>
            </a:r>
            <a:endParaRPr sz="27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64" name="Google Shape;164;p28"/>
          <p:cNvSpPr txBox="1"/>
          <p:nvPr/>
        </p:nvSpPr>
        <p:spPr>
          <a:xfrm>
            <a:off x="2442075" y="3825375"/>
            <a:ext cx="4614000" cy="7542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700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moderne dans</a:t>
            </a:r>
            <a:r>
              <a:rPr lang="nl" sz="37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4"/>
              </a:rPr>
              <a:t> </a:t>
            </a:r>
            <a:r>
              <a:rPr lang="nl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/>
              <a:t>Even oefenen</a:t>
            </a:r>
            <a:endParaRPr sz="5700"/>
          </a:p>
        </p:txBody>
      </p:sp>
      <p:sp>
        <p:nvSpPr>
          <p:cNvPr id="170" name="Google Shape;170;p29"/>
          <p:cNvSpPr txBox="1"/>
          <p:nvPr/>
        </p:nvSpPr>
        <p:spPr>
          <a:xfrm>
            <a:off x="680975" y="1782125"/>
            <a:ext cx="4071300" cy="1101000"/>
          </a:xfrm>
          <a:prstGeom prst="rect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Beweeg je lichaam open en dicht</a:t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1" name="Google Shape;171;p29"/>
          <p:cNvSpPr txBox="1"/>
          <p:nvPr/>
        </p:nvSpPr>
        <p:spPr>
          <a:xfrm>
            <a:off x="738925" y="3433825"/>
            <a:ext cx="4013400" cy="1101000"/>
          </a:xfrm>
          <a:prstGeom prst="rect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Beweeg je lichaam klein en groot</a:t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5505725" y="1782125"/>
            <a:ext cx="2912100" cy="2752800"/>
          </a:xfrm>
          <a:prstGeom prst="rect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Spiegelen in tweetallen</a:t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90"/>
              <a:buFont typeface="Arial"/>
              <a:buNone/>
            </a:pPr>
            <a:r>
              <a:rPr lang="nl" sz="5700"/>
              <a:t>EN NU…. ZELF AAN DE SLAG!</a:t>
            </a:r>
            <a:endParaRPr sz="5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0"/>
          <p:cNvSpPr txBox="1"/>
          <p:nvPr/>
        </p:nvSpPr>
        <p:spPr>
          <a:xfrm>
            <a:off x="376700" y="1593750"/>
            <a:ext cx="8455500" cy="3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Maak met je groepje </a:t>
            </a:r>
            <a:r>
              <a:rPr lang="nl" sz="2700" u="sng">
                <a:latin typeface="Playfair Display"/>
                <a:ea typeface="Playfair Display"/>
                <a:cs typeface="Playfair Display"/>
                <a:sym typeface="Playfair Display"/>
              </a:rPr>
              <a:t>5 vloeiende bewegingen</a:t>
            </a: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. </a:t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Als de bewegingen er goed in zitten verdeel dan het groepje in </a:t>
            </a:r>
            <a:r>
              <a:rPr lang="nl" sz="27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tweeën.</a:t>
            </a:r>
            <a:endParaRPr sz="27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 De ene gaat de bewegingen heel </a:t>
            </a:r>
            <a:r>
              <a:rPr lang="nl" sz="2700" u="sng">
                <a:latin typeface="Playfair Display"/>
                <a:ea typeface="Playfair Display"/>
                <a:cs typeface="Playfair Display"/>
                <a:sym typeface="Playfair Display"/>
              </a:rPr>
              <a:t>klein</a:t>
            </a: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 maken en de ander heel </a:t>
            </a:r>
            <a:r>
              <a:rPr lang="nl" sz="2700" u="sng">
                <a:latin typeface="Playfair Display"/>
                <a:ea typeface="Playfair Display"/>
                <a:cs typeface="Playfair Display"/>
                <a:sym typeface="Playfair Display"/>
              </a:rPr>
              <a:t>groot</a:t>
            </a: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. Wissel af en toe om van rol.</a:t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/>
              <a:t>Voorbeelden bewegingen</a:t>
            </a:r>
            <a:endParaRPr sz="5700"/>
          </a:p>
        </p:txBody>
      </p:sp>
      <p:pic>
        <p:nvPicPr>
          <p:cNvPr id="184" name="Google Shape;18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9150" y="1011551"/>
            <a:ext cx="3796587" cy="181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03625"/>
            <a:ext cx="2694750" cy="269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0133" y="1003625"/>
            <a:ext cx="2424867" cy="18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2637" y="2902453"/>
            <a:ext cx="3585674" cy="224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710800"/>
            <a:ext cx="5372625" cy="14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490250" y="274750"/>
            <a:ext cx="8021700" cy="120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>
                <a:latin typeface="Oswald"/>
                <a:ea typeface="Oswald"/>
                <a:cs typeface="Oswald"/>
                <a:sym typeface="Oswald"/>
              </a:rPr>
              <a:t>GROEIEN</a:t>
            </a:r>
            <a:endParaRPr sz="57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-97700" y="1663375"/>
            <a:ext cx="5199300" cy="28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900">
                <a:latin typeface="Playfair Display"/>
                <a:ea typeface="Playfair Display"/>
                <a:cs typeface="Playfair Display"/>
                <a:sym typeface="Playfair Display"/>
              </a:rPr>
              <a:t>Warming up</a:t>
            </a:r>
            <a:endParaRPr sz="3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2625" y="1733250"/>
            <a:ext cx="4547776" cy="332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>
            <p:ph type="title"/>
          </p:nvPr>
        </p:nvSpPr>
        <p:spPr>
          <a:xfrm>
            <a:off x="311700" y="184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/>
              <a:t>Presenteren en evalueren</a:t>
            </a:r>
            <a:endParaRPr sz="5700"/>
          </a:p>
        </p:txBody>
      </p:sp>
      <p:pic>
        <p:nvPicPr>
          <p:cNvPr id="194" name="Google Shape;19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250" y="1213600"/>
            <a:ext cx="574549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Dans in de bloei</a:t>
            </a:r>
            <a:endParaRPr/>
          </a:p>
        </p:txBody>
      </p:sp>
      <p:sp>
        <p:nvSpPr>
          <p:cNvPr id="200" name="Google Shape;200;p33"/>
          <p:cNvSpPr txBox="1"/>
          <p:nvPr>
            <p:ph idx="1" type="subTitle"/>
          </p:nvPr>
        </p:nvSpPr>
        <p:spPr>
          <a:xfrm>
            <a:off x="2116950" y="3816225"/>
            <a:ext cx="4910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Oswald"/>
                <a:ea typeface="Oswald"/>
                <a:cs typeface="Oswald"/>
                <a:sym typeface="Oswald"/>
              </a:rPr>
              <a:t>HIPHOP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/>
          <p:nvPr>
            <p:ph type="title"/>
          </p:nvPr>
        </p:nvSpPr>
        <p:spPr>
          <a:xfrm>
            <a:off x="311700" y="126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>
                <a:solidFill>
                  <a:schemeClr val="lt1"/>
                </a:solidFill>
              </a:rPr>
              <a:t>Evolutie van dans</a:t>
            </a:r>
            <a:endParaRPr sz="5700">
              <a:solidFill>
                <a:schemeClr val="lt1"/>
              </a:solidFill>
            </a:endParaRPr>
          </a:p>
        </p:txBody>
      </p:sp>
      <p:sp>
        <p:nvSpPr>
          <p:cNvPr id="206" name="Google Shape;206;p34"/>
          <p:cNvSpPr txBox="1"/>
          <p:nvPr>
            <p:ph idx="1" type="body"/>
          </p:nvPr>
        </p:nvSpPr>
        <p:spPr>
          <a:xfrm>
            <a:off x="311700" y="1120350"/>
            <a:ext cx="3061500" cy="31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nl" sz="3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Warming up:</a:t>
            </a:r>
            <a:endParaRPr b="1" sz="3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nl" sz="3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Ik ga op reis en neem mee!</a:t>
            </a:r>
            <a:r>
              <a:rPr b="1" lang="nl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7" name="Google Shape;2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4988" y="1808700"/>
            <a:ext cx="5002212" cy="333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/>
              <a:t>Terugblik</a:t>
            </a:r>
            <a:endParaRPr sz="5700"/>
          </a:p>
        </p:txBody>
      </p:sp>
      <p:sp>
        <p:nvSpPr>
          <p:cNvPr id="213" name="Google Shape;213;p35"/>
          <p:cNvSpPr txBox="1"/>
          <p:nvPr>
            <p:ph idx="1" type="body"/>
          </p:nvPr>
        </p:nvSpPr>
        <p:spPr>
          <a:xfrm>
            <a:off x="311700" y="1234075"/>
            <a:ext cx="8520600" cy="37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b="1" sz="3800" u="sng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3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nl" sz="3800">
                <a:latin typeface="Oswald"/>
                <a:ea typeface="Oswald"/>
                <a:cs typeface="Oswald"/>
                <a:sym typeface="Oswald"/>
              </a:rPr>
              <a:t>Wat hebben we in de vorige danslessen allemaal gedaan en geleerd?</a:t>
            </a:r>
            <a:endParaRPr sz="3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b="1" sz="27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6"/>
          <p:cNvSpPr txBox="1"/>
          <p:nvPr>
            <p:ph type="title"/>
          </p:nvPr>
        </p:nvSpPr>
        <p:spPr>
          <a:xfrm>
            <a:off x="370500" y="227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5700"/>
              <a:t>evolutie</a:t>
            </a:r>
            <a:endParaRPr sz="5700"/>
          </a:p>
        </p:txBody>
      </p:sp>
      <p:sp>
        <p:nvSpPr>
          <p:cNvPr id="219" name="Google Shape;219;p36"/>
          <p:cNvSpPr txBox="1"/>
          <p:nvPr/>
        </p:nvSpPr>
        <p:spPr>
          <a:xfrm>
            <a:off x="4505875" y="1154350"/>
            <a:ext cx="4565700" cy="16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Playfair Display"/>
                <a:ea typeface="Playfair Display"/>
                <a:cs typeface="Playfair Display"/>
                <a:sym typeface="Playfair Display"/>
              </a:rPr>
              <a:t>Wat weten jullie over de evolutie van de mens, dier en planten? </a:t>
            </a:r>
            <a:endParaRPr sz="15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Playfair Display"/>
                <a:ea typeface="Playfair Display"/>
                <a:cs typeface="Playfair Display"/>
                <a:sym typeface="Playfair Display"/>
              </a:rPr>
              <a:t>Waarom heeft de mens, dier en plant elkaar allemaal nodig?</a:t>
            </a:r>
            <a:endParaRPr sz="15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latin typeface="Playfair Display"/>
                <a:ea typeface="Playfair Display"/>
                <a:cs typeface="Playfair Display"/>
                <a:sym typeface="Playfair Display"/>
              </a:rPr>
              <a:t>Heeft dans ook een evolutie doorgemaakt?</a:t>
            </a:r>
            <a:endParaRPr sz="15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20" name="Google Shape;22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857" y="1400750"/>
            <a:ext cx="4430143" cy="332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1825" y="2873450"/>
            <a:ext cx="6289751" cy="219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/>
          <p:nvPr>
            <p:ph type="title"/>
          </p:nvPr>
        </p:nvSpPr>
        <p:spPr>
          <a:xfrm>
            <a:off x="311700" y="291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/>
              <a:t>evolutie van dans</a:t>
            </a:r>
            <a:endParaRPr sz="5700"/>
          </a:p>
        </p:txBody>
      </p:sp>
      <p:sp>
        <p:nvSpPr>
          <p:cNvPr id="227" name="Google Shape;227;p37"/>
          <p:cNvSpPr txBox="1"/>
          <p:nvPr/>
        </p:nvSpPr>
        <p:spPr>
          <a:xfrm>
            <a:off x="818700" y="1477850"/>
            <a:ext cx="7506600" cy="33771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200">
                <a:latin typeface="Playfair Display"/>
                <a:ea typeface="Playfair Display"/>
                <a:cs typeface="Playfair Display"/>
                <a:sym typeface="Playfair Display"/>
              </a:rPr>
              <a:t>Dans heeft ook een enorme evolutie doorgemaakt. </a:t>
            </a: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200">
                <a:latin typeface="Playfair Display"/>
                <a:ea typeface="Playfair Display"/>
                <a:cs typeface="Playfair Display"/>
                <a:sym typeface="Playfair Display"/>
              </a:rPr>
              <a:t>Kijkvraag:</a:t>
            </a:r>
            <a:endParaRPr b="1"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Waar aan kan je zien dat er een evolutie gaande is?</a:t>
            </a:r>
            <a:r>
              <a:rPr lang="nl" sz="24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nl" sz="2200">
                <a:latin typeface="Playfair Display"/>
                <a:ea typeface="Playfair Display"/>
                <a:cs typeface="Playfair Display"/>
                <a:sym typeface="Playfair Display"/>
              </a:rPr>
              <a:t>Let op de </a:t>
            </a:r>
            <a:r>
              <a:rPr lang="nl" sz="2200" u="sng">
                <a:latin typeface="Playfair Display"/>
                <a:ea typeface="Playfair Display"/>
                <a:cs typeface="Playfair Display"/>
                <a:sym typeface="Playfair Display"/>
              </a:rPr>
              <a:t>bewegingen</a:t>
            </a:r>
            <a:r>
              <a:rPr lang="nl" sz="2200">
                <a:latin typeface="Playfair Display"/>
                <a:ea typeface="Playfair Display"/>
                <a:cs typeface="Playfair Display"/>
                <a:sym typeface="Playfair Display"/>
              </a:rPr>
              <a:t>, </a:t>
            </a:r>
            <a:r>
              <a:rPr lang="nl" sz="2200" u="sng">
                <a:latin typeface="Playfair Display"/>
                <a:ea typeface="Playfair Display"/>
                <a:cs typeface="Playfair Display"/>
                <a:sym typeface="Playfair Display"/>
              </a:rPr>
              <a:t>kleding</a:t>
            </a:r>
            <a:r>
              <a:rPr lang="nl" sz="2200">
                <a:latin typeface="Playfair Display"/>
                <a:ea typeface="Playfair Display"/>
                <a:cs typeface="Playfair Display"/>
                <a:sym typeface="Playfair Display"/>
              </a:rPr>
              <a:t> en luister naar de verschillende </a:t>
            </a:r>
            <a:r>
              <a:rPr lang="nl" sz="2200" u="sng">
                <a:latin typeface="Playfair Display"/>
                <a:ea typeface="Playfair Display"/>
                <a:cs typeface="Playfair Display"/>
                <a:sym typeface="Playfair Display"/>
              </a:rPr>
              <a:t>muziekstijlen</a:t>
            </a:r>
            <a:r>
              <a:rPr lang="nl" sz="2200">
                <a:latin typeface="Playfair Display"/>
                <a:ea typeface="Playfair Display"/>
                <a:cs typeface="Playfair Display"/>
                <a:sym typeface="Playfair Display"/>
              </a:rPr>
              <a:t>.</a:t>
            </a: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3500" u="sng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Evolutie van dans</a:t>
            </a:r>
            <a:endParaRPr b="1" sz="3500">
              <a:solidFill>
                <a:schemeClr val="accent4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/>
              <a:t>Improviseren</a:t>
            </a:r>
            <a:endParaRPr sz="5700"/>
          </a:p>
        </p:txBody>
      </p:sp>
      <p:sp>
        <p:nvSpPr>
          <p:cNvPr id="233" name="Google Shape;233;p38"/>
          <p:cNvSpPr txBox="1"/>
          <p:nvPr>
            <p:ph idx="1" type="body"/>
          </p:nvPr>
        </p:nvSpPr>
        <p:spPr>
          <a:xfrm>
            <a:off x="311700" y="1477850"/>
            <a:ext cx="8520600" cy="3506100"/>
          </a:xfrm>
          <a:prstGeom prst="rect">
            <a:avLst/>
          </a:prstGeom>
          <a:solidFill>
            <a:srgbClr val="FFFF00"/>
          </a:solidFill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8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780"/>
              <a:t>Let’s twist again</a:t>
            </a:r>
            <a:endParaRPr b="1" sz="278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8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780"/>
              <a:t>Boogie Wonderland</a:t>
            </a:r>
            <a:endParaRPr b="1" sz="278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8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780"/>
              <a:t>Macarena</a:t>
            </a:r>
            <a:endParaRPr b="1" sz="278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8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780"/>
              <a:t>Single Ladies</a:t>
            </a:r>
            <a:endParaRPr b="1" sz="278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8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780"/>
              <a:t>It’s tricky</a:t>
            </a:r>
            <a:endParaRPr b="1" sz="318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9"/>
          <p:cNvSpPr txBox="1"/>
          <p:nvPr/>
        </p:nvSpPr>
        <p:spPr>
          <a:xfrm>
            <a:off x="1792800" y="369500"/>
            <a:ext cx="5280300" cy="13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>
                <a:latin typeface="Oswald"/>
                <a:ea typeface="Oswald"/>
                <a:cs typeface="Oswald"/>
                <a:sym typeface="Oswald"/>
              </a:rPr>
              <a:t>Evolutie van hiphop</a:t>
            </a:r>
            <a:endParaRPr sz="57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0" name="Google Shape;240;p39"/>
          <p:cNvSpPr txBox="1"/>
          <p:nvPr/>
        </p:nvSpPr>
        <p:spPr>
          <a:xfrm>
            <a:off x="898300" y="1448875"/>
            <a:ext cx="6795300" cy="29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600">
                <a:latin typeface="Playfair Display"/>
                <a:ea typeface="Playfair Display"/>
                <a:cs typeface="Playfair Display"/>
                <a:sym typeface="Playfair Display"/>
              </a:rPr>
              <a:t>Kijkvraag: </a:t>
            </a:r>
            <a:endParaRPr b="1" sz="2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600">
                <a:latin typeface="Playfair Display"/>
                <a:ea typeface="Playfair Display"/>
                <a:cs typeface="Playfair Display"/>
                <a:sym typeface="Playfair Display"/>
              </a:rPr>
              <a:t>Waar aan kan je zien dat er een evolutie gaande is?</a:t>
            </a:r>
            <a:endParaRPr sz="2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4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EVOLUTIE VAN HIPHOP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/>
          <p:nvPr>
            <p:ph type="title"/>
          </p:nvPr>
        </p:nvSpPr>
        <p:spPr>
          <a:xfrm>
            <a:off x="157975" y="0"/>
            <a:ext cx="8871300" cy="11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>
                <a:latin typeface="Oswald"/>
                <a:ea typeface="Oswald"/>
                <a:cs typeface="Oswald"/>
                <a:sym typeface="Oswald"/>
              </a:rPr>
              <a:t>HIPHOP</a:t>
            </a:r>
            <a:endParaRPr sz="57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6" name="Google Shape;246;p40"/>
          <p:cNvSpPr txBox="1"/>
          <p:nvPr/>
        </p:nvSpPr>
        <p:spPr>
          <a:xfrm>
            <a:off x="3093625" y="28739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40"/>
          <p:cNvSpPr txBox="1"/>
          <p:nvPr/>
        </p:nvSpPr>
        <p:spPr>
          <a:xfrm>
            <a:off x="1130875" y="1057675"/>
            <a:ext cx="6925500" cy="360780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Oswald"/>
              <a:ea typeface="Oswald"/>
              <a:cs typeface="Oswald"/>
              <a:sym typeface="Oswald"/>
            </a:endParaRPr>
          </a:p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SzPts val="1900"/>
              <a:buFont typeface="Oswald"/>
              <a:buAutoNum type="arabicPeriod"/>
            </a:pPr>
            <a:r>
              <a:rPr lang="nl" sz="1900">
                <a:latin typeface="Oswald"/>
                <a:ea typeface="Oswald"/>
                <a:cs typeface="Oswald"/>
                <a:sym typeface="Oswald"/>
              </a:rPr>
              <a:t>Maak groepjes van 4-5 leerlingen</a:t>
            </a:r>
            <a:endParaRPr sz="19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Oswald"/>
              <a:ea typeface="Oswald"/>
              <a:cs typeface="Oswald"/>
              <a:sym typeface="Oswald"/>
            </a:endParaRPr>
          </a:p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SzPts val="1900"/>
              <a:buFont typeface="Oswald"/>
              <a:buAutoNum type="arabicPeriod"/>
            </a:pPr>
            <a:r>
              <a:rPr lang="nl" sz="1900">
                <a:latin typeface="Oswald"/>
                <a:ea typeface="Oswald"/>
                <a:cs typeface="Oswald"/>
                <a:sym typeface="Oswald"/>
              </a:rPr>
              <a:t>Kijk klassikaal naar de danspasjes op 123 zing</a:t>
            </a:r>
            <a:endParaRPr sz="19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Oswald"/>
              <a:ea typeface="Oswald"/>
              <a:cs typeface="Oswald"/>
              <a:sym typeface="Oswald"/>
            </a:endParaRPr>
          </a:p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SzPts val="1900"/>
              <a:buFont typeface="Oswald"/>
              <a:buAutoNum type="arabicPeriod"/>
            </a:pPr>
            <a:r>
              <a:rPr lang="nl" sz="1900">
                <a:latin typeface="Oswald"/>
                <a:ea typeface="Oswald"/>
                <a:cs typeface="Oswald"/>
                <a:sym typeface="Oswald"/>
              </a:rPr>
              <a:t>Kies een danspasje met je groepje</a:t>
            </a:r>
            <a:endParaRPr sz="19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Oswald"/>
              <a:ea typeface="Oswald"/>
              <a:cs typeface="Oswald"/>
              <a:sym typeface="Oswald"/>
            </a:endParaRPr>
          </a:p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SzPts val="1900"/>
              <a:buFont typeface="Oswald"/>
              <a:buAutoNum type="arabicPeriod"/>
            </a:pPr>
            <a:r>
              <a:rPr lang="nl" sz="1900">
                <a:latin typeface="Oswald"/>
                <a:ea typeface="Oswald"/>
                <a:cs typeface="Oswald"/>
                <a:sym typeface="Oswald"/>
              </a:rPr>
              <a:t>Ga samen het danspasje instuderen</a:t>
            </a:r>
            <a:endParaRPr sz="19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900">
                <a:latin typeface="Oswald"/>
                <a:ea typeface="Oswald"/>
                <a:cs typeface="Oswald"/>
                <a:sym typeface="Oswald"/>
              </a:rPr>
              <a:t>Gebruikersnaam				</a:t>
            </a:r>
            <a:r>
              <a:rPr b="1" lang="nl" sz="2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123ZING</a:t>
            </a:r>
            <a:endParaRPr sz="2500"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900">
                <a:latin typeface="Oswald"/>
                <a:ea typeface="Oswald"/>
                <a:cs typeface="Oswald"/>
                <a:sym typeface="Oswald"/>
              </a:rPr>
              <a:t>Code</a:t>
            </a:r>
            <a:endParaRPr sz="19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/>
              <a:t>Presenteren en evalueren</a:t>
            </a:r>
            <a:endParaRPr sz="5700"/>
          </a:p>
        </p:txBody>
      </p:sp>
      <p:sp>
        <p:nvSpPr>
          <p:cNvPr id="253" name="Google Shape;253;p41"/>
          <p:cNvSpPr txBox="1"/>
          <p:nvPr>
            <p:ph idx="1" type="body"/>
          </p:nvPr>
        </p:nvSpPr>
        <p:spPr>
          <a:xfrm>
            <a:off x="311700" y="1651725"/>
            <a:ext cx="8520600" cy="29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588" y="1565000"/>
            <a:ext cx="7514825" cy="35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277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/>
              <a:t>GROEIEN</a:t>
            </a:r>
            <a:endParaRPr sz="5700"/>
          </a:p>
        </p:txBody>
      </p:sp>
      <p:sp>
        <p:nvSpPr>
          <p:cNvPr id="72" name="Google Shape;72;p15"/>
          <p:cNvSpPr txBox="1"/>
          <p:nvPr/>
        </p:nvSpPr>
        <p:spPr>
          <a:xfrm>
            <a:off x="1917575" y="1285875"/>
            <a:ext cx="51411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Hoe planten planten zich voort?</a:t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39900"/>
            <a:ext cx="3060951" cy="201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0987" y="2839900"/>
            <a:ext cx="3254276" cy="201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6100" y="2843150"/>
            <a:ext cx="3147901" cy="20089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1256675" y="1971450"/>
            <a:ext cx="6462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En hoe zou dit eruit zien in bewegingen?</a:t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/>
              <a:t>IMPROVISEREN</a:t>
            </a:r>
            <a:endParaRPr sz="5700"/>
          </a:p>
        </p:txBody>
      </p:sp>
      <p:sp>
        <p:nvSpPr>
          <p:cNvPr id="82" name="Google Shape;82;p16"/>
          <p:cNvSpPr txBox="1"/>
          <p:nvPr/>
        </p:nvSpPr>
        <p:spPr>
          <a:xfrm>
            <a:off x="825850" y="1724150"/>
            <a:ext cx="76647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Iedereen zoekt een plekje op in de ruimte en beweegt als </a:t>
            </a:r>
            <a:r>
              <a:rPr lang="nl" sz="27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lopers die in de grond groeien</a:t>
            </a:r>
            <a:r>
              <a:rPr lang="nl" sz="2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 Welke bewegingen maken zij? Hoe beeld je dit uit met je lichaam?</a:t>
            </a:r>
            <a:endParaRPr sz="2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" sz="2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Aandacht: Beweeg je hele lichaam. Armen, benen, nek, rug, etc.</a:t>
            </a:r>
            <a:endParaRPr i="1" sz="2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/>
              <a:t>POPPING EN LOCKING</a:t>
            </a:r>
            <a:endParaRPr sz="5700"/>
          </a:p>
        </p:txBody>
      </p:sp>
      <p:sp>
        <p:nvSpPr>
          <p:cNvPr id="88" name="Google Shape;88;p17"/>
          <p:cNvSpPr txBox="1"/>
          <p:nvPr/>
        </p:nvSpPr>
        <p:spPr>
          <a:xfrm>
            <a:off x="1091700" y="1663350"/>
            <a:ext cx="69606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>
                <a:latin typeface="Playfair Display"/>
                <a:ea typeface="Playfair Display"/>
                <a:cs typeface="Playfair Display"/>
                <a:sym typeface="Playfair Display"/>
              </a:rPr>
              <a:t>Wie kent de dansstijl popping en locking? </a:t>
            </a:r>
            <a:endParaRPr sz="2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0275" y="2430650"/>
            <a:ext cx="5983450" cy="253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698850" y="824625"/>
            <a:ext cx="7477800" cy="190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Kijkvraag</a:t>
            </a:r>
            <a:r>
              <a:rPr b="1" lang="nl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1" sz="2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Wat zijn de overeenkomsten tussen de bewegingen van de dans en de ontvouwende bloem?</a:t>
            </a:r>
            <a:endParaRPr sz="28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698850" y="3199350"/>
            <a:ext cx="3000000" cy="10158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Popping en locking compilatie</a:t>
            </a:r>
            <a:endParaRPr sz="2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5176650" y="3199350"/>
            <a:ext cx="3000000" cy="10158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Bloem die ontpopt</a:t>
            </a:r>
            <a:r>
              <a:rPr lang="nl" sz="27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27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/>
              <a:t>EVEN OEFENEN</a:t>
            </a:r>
            <a:endParaRPr sz="5700"/>
          </a:p>
        </p:txBody>
      </p:sp>
      <p:sp>
        <p:nvSpPr>
          <p:cNvPr id="102" name="Google Shape;102;p19"/>
          <p:cNvSpPr txBox="1"/>
          <p:nvPr/>
        </p:nvSpPr>
        <p:spPr>
          <a:xfrm>
            <a:off x="525750" y="4003200"/>
            <a:ext cx="8092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100">
              <a:solidFill>
                <a:schemeClr val="accent4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525750" y="3426275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u="sng">
                <a:solidFill>
                  <a:schemeClr val="accent4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robot</a:t>
            </a:r>
            <a:endParaRPr sz="2500">
              <a:solidFill>
                <a:schemeClr val="accent4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accent4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525750" y="1921838"/>
            <a:ext cx="4975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u="sng">
                <a:solidFill>
                  <a:schemeClr val="accent4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Arm wave</a:t>
            </a:r>
            <a:endParaRPr sz="2500">
              <a:solidFill>
                <a:schemeClr val="accent4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accent4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8850" y="1921850"/>
            <a:ext cx="5166276" cy="208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445025"/>
            <a:ext cx="8520600" cy="1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5700"/>
              <a:t>IN TWEETALLEN</a:t>
            </a:r>
            <a:endParaRPr sz="5700"/>
          </a:p>
        </p:txBody>
      </p:sp>
      <p:sp>
        <p:nvSpPr>
          <p:cNvPr id="111" name="Google Shape;111;p20"/>
          <p:cNvSpPr txBox="1"/>
          <p:nvPr/>
        </p:nvSpPr>
        <p:spPr>
          <a:xfrm>
            <a:off x="899950" y="1897350"/>
            <a:ext cx="7247700" cy="20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1014900" y="2124475"/>
            <a:ext cx="7114200" cy="19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Vorm tweetallen. Een leerling raakt een lichaamsdeel van de ander aan. Dat lichaamsdeel beweeg je in een poppende beweging.</a:t>
            </a: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Ruil daarna van rol.</a:t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5700"/>
              <a:t>EN NU…. ZELF AAN DE SLAG!</a:t>
            </a:r>
            <a:endParaRPr sz="5700"/>
          </a:p>
        </p:txBody>
      </p:sp>
      <p:sp>
        <p:nvSpPr>
          <p:cNvPr id="118" name="Google Shape;118;p21"/>
          <p:cNvSpPr txBox="1"/>
          <p:nvPr/>
        </p:nvSpPr>
        <p:spPr>
          <a:xfrm>
            <a:off x="1014900" y="2124475"/>
            <a:ext cx="7114200" cy="10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700">
                <a:latin typeface="Playfair Display"/>
                <a:ea typeface="Playfair Display"/>
                <a:cs typeface="Playfair Display"/>
                <a:sym typeface="Playfair Display"/>
              </a:rPr>
              <a:t>Maak met je groepje een choreografie van minimaal 4 popping en locking bewegingen. </a:t>
            </a:r>
            <a:endParaRPr sz="2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